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44"/>
  </p:notesMasterIdLst>
  <p:sldIdLst>
    <p:sldId id="256" r:id="rId2"/>
    <p:sldId id="258" r:id="rId3"/>
    <p:sldId id="257" r:id="rId4"/>
    <p:sldId id="259" r:id="rId5"/>
    <p:sldId id="294" r:id="rId6"/>
    <p:sldId id="293" r:id="rId7"/>
    <p:sldId id="295" r:id="rId8"/>
    <p:sldId id="265" r:id="rId9"/>
    <p:sldId id="298" r:id="rId10"/>
    <p:sldId id="300" r:id="rId11"/>
    <p:sldId id="301" r:id="rId12"/>
    <p:sldId id="261" r:id="rId13"/>
    <p:sldId id="262" r:id="rId14"/>
    <p:sldId id="267" r:id="rId15"/>
    <p:sldId id="266" r:id="rId16"/>
    <p:sldId id="268" r:id="rId17"/>
    <p:sldId id="271" r:id="rId18"/>
    <p:sldId id="270" r:id="rId19"/>
    <p:sldId id="272" r:id="rId20"/>
    <p:sldId id="304" r:id="rId21"/>
    <p:sldId id="273" r:id="rId22"/>
    <p:sldId id="274" r:id="rId23"/>
    <p:sldId id="284" r:id="rId24"/>
    <p:sldId id="288" r:id="rId25"/>
    <p:sldId id="289" r:id="rId26"/>
    <p:sldId id="302" r:id="rId27"/>
    <p:sldId id="290" r:id="rId28"/>
    <p:sldId id="291" r:id="rId29"/>
    <p:sldId id="285" r:id="rId30"/>
    <p:sldId id="305" r:id="rId31"/>
    <p:sldId id="286" r:id="rId32"/>
    <p:sldId id="292" r:id="rId33"/>
    <p:sldId id="276" r:id="rId34"/>
    <p:sldId id="275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79810B-E703-4EBD-95B3-D09005434196}" type="doc">
      <dgm:prSet loTypeId="urn:microsoft.com/office/officeart/2008/layout/AlternatingPictureBlocks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E3E4264-2A8A-41BA-BE27-86C38309F5A6}">
      <dgm:prSet phldrT="[Text]" custT="1"/>
      <dgm:spPr/>
      <dgm:t>
        <a:bodyPr/>
        <a:lstStyle/>
        <a:p>
          <a:r>
            <a:rPr lang="en-US" sz="3100" dirty="0">
              <a:latin typeface="Aptos (Body)"/>
            </a:rPr>
            <a:t>NumPy</a:t>
          </a:r>
        </a:p>
      </dgm:t>
    </dgm:pt>
    <dgm:pt modelId="{B2B5E23E-925C-4540-A246-886DDA333800}" type="parTrans" cxnId="{FDE89E8A-72FC-480E-AFE8-3D05EDE5C24F}">
      <dgm:prSet/>
      <dgm:spPr/>
      <dgm:t>
        <a:bodyPr/>
        <a:lstStyle/>
        <a:p>
          <a:endParaRPr lang="en-US" sz="3100">
            <a:latin typeface="Aptos (Body)"/>
          </a:endParaRPr>
        </a:p>
      </dgm:t>
    </dgm:pt>
    <dgm:pt modelId="{25B07CAA-79C9-4083-81CE-F6B6361C1C1D}" type="sibTrans" cxnId="{FDE89E8A-72FC-480E-AFE8-3D05EDE5C24F}">
      <dgm:prSet/>
      <dgm:spPr/>
      <dgm:t>
        <a:bodyPr/>
        <a:lstStyle/>
        <a:p>
          <a:endParaRPr lang="en-US" sz="3100">
            <a:latin typeface="Aptos (Body)"/>
          </a:endParaRPr>
        </a:p>
      </dgm:t>
    </dgm:pt>
    <dgm:pt modelId="{CF40AC32-5807-4C42-A98E-79E823DC0BF2}">
      <dgm:prSet phldrT="[Text]" custT="1"/>
      <dgm:spPr/>
      <dgm:t>
        <a:bodyPr/>
        <a:lstStyle/>
        <a:p>
          <a:r>
            <a:rPr kumimoji="0" lang="en-US" sz="3100" b="0" i="0" u="none" strike="noStrike" cap="none" spc="0" normalizeH="0" baseline="0" noProof="0" dirty="0">
              <a:ln/>
              <a:effectLst/>
              <a:uLnTx/>
              <a:uFillTx/>
              <a:latin typeface="Aptos (Body)"/>
              <a:ea typeface="+mn-ea"/>
              <a:cs typeface="+mn-cs"/>
            </a:rPr>
            <a:t>Pandas</a:t>
          </a:r>
          <a:endParaRPr lang="en-US" sz="3100" dirty="0">
            <a:latin typeface="Aptos (Body)"/>
          </a:endParaRPr>
        </a:p>
      </dgm:t>
    </dgm:pt>
    <dgm:pt modelId="{6C036443-9289-4CCE-A18E-A75EBA83E7E6}" type="parTrans" cxnId="{25E3CD94-BD37-41EB-AE03-0B5D62C72158}">
      <dgm:prSet/>
      <dgm:spPr/>
      <dgm:t>
        <a:bodyPr/>
        <a:lstStyle/>
        <a:p>
          <a:endParaRPr lang="en-US" sz="3100">
            <a:latin typeface="Aptos (Body)"/>
          </a:endParaRPr>
        </a:p>
      </dgm:t>
    </dgm:pt>
    <dgm:pt modelId="{996480DF-BA73-4766-BA68-0578FD880E80}" type="sibTrans" cxnId="{25E3CD94-BD37-41EB-AE03-0B5D62C72158}">
      <dgm:prSet/>
      <dgm:spPr/>
      <dgm:t>
        <a:bodyPr/>
        <a:lstStyle/>
        <a:p>
          <a:endParaRPr lang="en-US" sz="3100">
            <a:latin typeface="Aptos (Body)"/>
          </a:endParaRPr>
        </a:p>
      </dgm:t>
    </dgm:pt>
    <dgm:pt modelId="{44CB4639-4192-4B2A-B392-ABE6C13893DB}">
      <dgm:prSet phldrT="[Text]" custT="1"/>
      <dgm:spPr/>
      <dgm:t>
        <a:bodyPr/>
        <a:lstStyle/>
        <a:p>
          <a:pPr>
            <a:buClrTx/>
            <a:buSzTx/>
          </a:pPr>
          <a:r>
            <a:rPr kumimoji="0" lang="en-US" sz="3100" b="0" i="0" u="none" strike="noStrike" cap="none" spc="0" normalizeH="0" baseline="0" noProof="0" dirty="0">
              <a:ln/>
              <a:effectLst/>
              <a:uLnTx/>
              <a:uFillTx/>
              <a:latin typeface="Aptos (Body)"/>
              <a:ea typeface="+mn-ea"/>
              <a:cs typeface="+mn-cs"/>
            </a:rPr>
            <a:t>Pillow</a:t>
          </a:r>
          <a:endParaRPr lang="en-US" sz="3100" dirty="0">
            <a:latin typeface="Aptos (Body)"/>
          </a:endParaRPr>
        </a:p>
      </dgm:t>
    </dgm:pt>
    <dgm:pt modelId="{A367303A-5C50-4F1B-8BA0-A30EE2E01649}" type="parTrans" cxnId="{AAF06E2E-F8B9-433B-BA05-42109D3A8518}">
      <dgm:prSet/>
      <dgm:spPr/>
      <dgm:t>
        <a:bodyPr/>
        <a:lstStyle/>
        <a:p>
          <a:endParaRPr lang="en-US" sz="3100">
            <a:latin typeface="Aptos (Body)"/>
          </a:endParaRPr>
        </a:p>
      </dgm:t>
    </dgm:pt>
    <dgm:pt modelId="{D326C9C5-0A19-46F2-86D4-F745250CB1BC}" type="sibTrans" cxnId="{AAF06E2E-F8B9-433B-BA05-42109D3A8518}">
      <dgm:prSet/>
      <dgm:spPr/>
      <dgm:t>
        <a:bodyPr/>
        <a:lstStyle/>
        <a:p>
          <a:endParaRPr lang="en-US" sz="3100">
            <a:latin typeface="Aptos (Body)"/>
          </a:endParaRPr>
        </a:p>
      </dgm:t>
    </dgm:pt>
    <dgm:pt modelId="{36A5D35B-9C43-4B13-A8F2-F2CDCE3098E2}">
      <dgm:prSet phldrT="[Text]"/>
      <dgm:spPr/>
      <dgm:t>
        <a:bodyPr/>
        <a:lstStyle/>
        <a:p>
          <a:r>
            <a:rPr kumimoji="0" lang="en-US" b="0" i="0" u="none" strike="noStrike" cap="none" spc="0" normalizeH="0" baseline="0" noProof="0" dirty="0">
              <a:ln/>
              <a:effectLst/>
              <a:uLnTx/>
              <a:uFillTx/>
              <a:latin typeface="Aptos (Body)"/>
              <a:ea typeface="+mn-ea"/>
              <a:cs typeface="+mn-cs"/>
            </a:rPr>
            <a:t>Scikit-Learn</a:t>
          </a:r>
          <a:endParaRPr lang="en-US" dirty="0"/>
        </a:p>
      </dgm:t>
    </dgm:pt>
    <dgm:pt modelId="{3DEF5D6F-6C87-41EE-BA4E-37B9B264730B}" type="parTrans" cxnId="{63405611-18C7-492F-AED3-81349B5A6CB5}">
      <dgm:prSet/>
      <dgm:spPr/>
      <dgm:t>
        <a:bodyPr/>
        <a:lstStyle/>
        <a:p>
          <a:endParaRPr lang="en-US"/>
        </a:p>
      </dgm:t>
    </dgm:pt>
    <dgm:pt modelId="{D4CE3B2B-E999-4E31-B947-421A8966E8E3}" type="sibTrans" cxnId="{63405611-18C7-492F-AED3-81349B5A6CB5}">
      <dgm:prSet/>
      <dgm:spPr/>
      <dgm:t>
        <a:bodyPr/>
        <a:lstStyle/>
        <a:p>
          <a:endParaRPr lang="en-US"/>
        </a:p>
      </dgm:t>
    </dgm:pt>
    <dgm:pt modelId="{BF7CB4B4-E39A-4DD7-A542-728851138866}" type="pres">
      <dgm:prSet presAssocID="{3C79810B-E703-4EBD-95B3-D09005434196}" presName="linearFlow" presStyleCnt="0">
        <dgm:presLayoutVars>
          <dgm:dir/>
          <dgm:resizeHandles val="exact"/>
        </dgm:presLayoutVars>
      </dgm:prSet>
      <dgm:spPr/>
    </dgm:pt>
    <dgm:pt modelId="{BCD315FF-EFB8-4FC4-853C-54E3560470DC}" type="pres">
      <dgm:prSet presAssocID="{9E3E4264-2A8A-41BA-BE27-86C38309F5A6}" presName="comp" presStyleCnt="0"/>
      <dgm:spPr/>
    </dgm:pt>
    <dgm:pt modelId="{404FB30A-A651-4A7C-B132-895866C187CF}" type="pres">
      <dgm:prSet presAssocID="{9E3E4264-2A8A-41BA-BE27-86C38309F5A6}" presName="rect2" presStyleLbl="node1" presStyleIdx="0" presStyleCnt="4">
        <dgm:presLayoutVars>
          <dgm:bulletEnabled val="1"/>
        </dgm:presLayoutVars>
      </dgm:prSet>
      <dgm:spPr/>
    </dgm:pt>
    <dgm:pt modelId="{F0978299-1EFA-4D2F-BD0E-9226FF28D646}" type="pres">
      <dgm:prSet presAssocID="{9E3E4264-2A8A-41BA-BE27-86C38309F5A6}" presName="rect1" presStyleLbl="lnNode1" presStyleIdx="0" presStyleCnt="4" custLinFactNeighborY="4140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6274" t="-195" r="5842" b="7038"/>
          </a:stretch>
        </a:blipFill>
      </dgm:spPr>
    </dgm:pt>
    <dgm:pt modelId="{4A3279E7-1460-42A9-9394-760B94B104F1}" type="pres">
      <dgm:prSet presAssocID="{25B07CAA-79C9-4083-81CE-F6B6361C1C1D}" presName="sibTrans" presStyleCnt="0"/>
      <dgm:spPr/>
    </dgm:pt>
    <dgm:pt modelId="{15C2733F-510A-47D1-88F6-B3F826C0D657}" type="pres">
      <dgm:prSet presAssocID="{CF40AC32-5807-4C42-A98E-79E823DC0BF2}" presName="comp" presStyleCnt="0"/>
      <dgm:spPr/>
    </dgm:pt>
    <dgm:pt modelId="{3C78BBAB-6388-4727-8231-09A0F2B447BF}" type="pres">
      <dgm:prSet presAssocID="{CF40AC32-5807-4C42-A98E-79E823DC0BF2}" presName="rect2" presStyleLbl="node1" presStyleIdx="1" presStyleCnt="4">
        <dgm:presLayoutVars>
          <dgm:bulletEnabled val="1"/>
        </dgm:presLayoutVars>
      </dgm:prSet>
      <dgm:spPr/>
    </dgm:pt>
    <dgm:pt modelId="{706E89C1-8E7F-45B9-B2D9-659B27790CAC}" type="pres">
      <dgm:prSet presAssocID="{CF40AC32-5807-4C42-A98E-79E823DC0BF2}" presName="rect1" presStyleLbl="lnNod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</dgm:spPr>
    </dgm:pt>
    <dgm:pt modelId="{6F7355DB-8298-4A3B-B71B-7A1D6F9009E7}" type="pres">
      <dgm:prSet presAssocID="{996480DF-BA73-4766-BA68-0578FD880E80}" presName="sibTrans" presStyleCnt="0"/>
      <dgm:spPr/>
    </dgm:pt>
    <dgm:pt modelId="{DA1AE34B-BB3C-4322-B217-B3B1EB5029B3}" type="pres">
      <dgm:prSet presAssocID="{44CB4639-4192-4B2A-B392-ABE6C13893DB}" presName="comp" presStyleCnt="0"/>
      <dgm:spPr/>
    </dgm:pt>
    <dgm:pt modelId="{B221C15C-96D8-4FB9-9CD2-3F048D688E5B}" type="pres">
      <dgm:prSet presAssocID="{44CB4639-4192-4B2A-B392-ABE6C13893DB}" presName="rect2" presStyleLbl="node1" presStyleIdx="2" presStyleCnt="4">
        <dgm:presLayoutVars>
          <dgm:bulletEnabled val="1"/>
        </dgm:presLayoutVars>
      </dgm:prSet>
      <dgm:spPr/>
    </dgm:pt>
    <dgm:pt modelId="{F824B131-EF9D-45FC-ADFF-6E7CCC9EC0AF}" type="pres">
      <dgm:prSet presAssocID="{44CB4639-4192-4B2A-B392-ABE6C13893DB}" presName="rect1" presStyleLbl="lnNode1" presStyleIdx="2" presStyleCnt="4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935" t="2436" r="2407" b="2906"/>
          </a:stretch>
        </a:blipFill>
      </dgm:spPr>
    </dgm:pt>
    <dgm:pt modelId="{A9D95196-3F4A-4B0F-98F3-D36E16931B1D}" type="pres">
      <dgm:prSet presAssocID="{D326C9C5-0A19-46F2-86D4-F745250CB1BC}" presName="sibTrans" presStyleCnt="0"/>
      <dgm:spPr/>
    </dgm:pt>
    <dgm:pt modelId="{FADE0D2A-544D-4CF3-8881-05ACF05FCDC9}" type="pres">
      <dgm:prSet presAssocID="{36A5D35B-9C43-4B13-A8F2-F2CDCE3098E2}" presName="comp" presStyleCnt="0"/>
      <dgm:spPr/>
    </dgm:pt>
    <dgm:pt modelId="{1CE1C07E-3171-4443-B725-4889231F6858}" type="pres">
      <dgm:prSet presAssocID="{36A5D35B-9C43-4B13-A8F2-F2CDCE3098E2}" presName="rect2" presStyleLbl="node1" presStyleIdx="3" presStyleCnt="4">
        <dgm:presLayoutVars>
          <dgm:bulletEnabled val="1"/>
        </dgm:presLayoutVars>
      </dgm:prSet>
      <dgm:spPr/>
    </dgm:pt>
    <dgm:pt modelId="{E993D79C-4E86-418F-8C9A-7A79FF7F0B0B}" type="pres">
      <dgm:prSet presAssocID="{36A5D35B-9C43-4B13-A8F2-F2CDCE3098E2}" presName="rect1" presStyleLbl="lnNode1" presStyleIdx="3" presStyleCnt="4"/>
      <dgm:spPr>
        <a:blipFill dpi="0" rotWithShape="1">
          <a:blip xmlns:r="http://schemas.openxmlformats.org/officeDocument/2006/relationships" r:embed="rId4"/>
          <a:srcRect/>
          <a:stretch>
            <a:fillRect l="-9447" t="17413" r="-7028" b="20633"/>
          </a:stretch>
        </a:blipFill>
      </dgm:spPr>
    </dgm:pt>
  </dgm:ptLst>
  <dgm:cxnLst>
    <dgm:cxn modelId="{4D88850B-F7B6-4F86-A198-EABA95996FB3}" type="presOf" srcId="{CF40AC32-5807-4C42-A98E-79E823DC0BF2}" destId="{3C78BBAB-6388-4727-8231-09A0F2B447BF}" srcOrd="0" destOrd="0" presId="urn:microsoft.com/office/officeart/2008/layout/AlternatingPictureBlocks"/>
    <dgm:cxn modelId="{63405611-18C7-492F-AED3-81349B5A6CB5}" srcId="{3C79810B-E703-4EBD-95B3-D09005434196}" destId="{36A5D35B-9C43-4B13-A8F2-F2CDCE3098E2}" srcOrd="3" destOrd="0" parTransId="{3DEF5D6F-6C87-41EE-BA4E-37B9B264730B}" sibTransId="{D4CE3B2B-E999-4E31-B947-421A8966E8E3}"/>
    <dgm:cxn modelId="{AAF06E2E-F8B9-433B-BA05-42109D3A8518}" srcId="{3C79810B-E703-4EBD-95B3-D09005434196}" destId="{44CB4639-4192-4B2A-B392-ABE6C13893DB}" srcOrd="2" destOrd="0" parTransId="{A367303A-5C50-4F1B-8BA0-A30EE2E01649}" sibTransId="{D326C9C5-0A19-46F2-86D4-F745250CB1BC}"/>
    <dgm:cxn modelId="{7A048534-5F49-4D3E-8362-178374E2CC3D}" type="presOf" srcId="{36A5D35B-9C43-4B13-A8F2-F2CDCE3098E2}" destId="{1CE1C07E-3171-4443-B725-4889231F6858}" srcOrd="0" destOrd="0" presId="urn:microsoft.com/office/officeart/2008/layout/AlternatingPictureBlocks"/>
    <dgm:cxn modelId="{FDE89E8A-72FC-480E-AFE8-3D05EDE5C24F}" srcId="{3C79810B-E703-4EBD-95B3-D09005434196}" destId="{9E3E4264-2A8A-41BA-BE27-86C38309F5A6}" srcOrd="0" destOrd="0" parTransId="{B2B5E23E-925C-4540-A246-886DDA333800}" sibTransId="{25B07CAA-79C9-4083-81CE-F6B6361C1C1D}"/>
    <dgm:cxn modelId="{25E3CD94-BD37-41EB-AE03-0B5D62C72158}" srcId="{3C79810B-E703-4EBD-95B3-D09005434196}" destId="{CF40AC32-5807-4C42-A98E-79E823DC0BF2}" srcOrd="1" destOrd="0" parTransId="{6C036443-9289-4CCE-A18E-A75EBA83E7E6}" sibTransId="{996480DF-BA73-4766-BA68-0578FD880E80}"/>
    <dgm:cxn modelId="{5416F4AB-BB01-44B1-8E18-C455B805ABD3}" type="presOf" srcId="{3C79810B-E703-4EBD-95B3-D09005434196}" destId="{BF7CB4B4-E39A-4DD7-A542-728851138866}" srcOrd="0" destOrd="0" presId="urn:microsoft.com/office/officeart/2008/layout/AlternatingPictureBlocks"/>
    <dgm:cxn modelId="{99D6A3C6-76B5-44FA-B946-8436E30EADB8}" type="presOf" srcId="{44CB4639-4192-4B2A-B392-ABE6C13893DB}" destId="{B221C15C-96D8-4FB9-9CD2-3F048D688E5B}" srcOrd="0" destOrd="0" presId="urn:microsoft.com/office/officeart/2008/layout/AlternatingPictureBlocks"/>
    <dgm:cxn modelId="{161638E3-5DB0-46E2-8E9D-C70CBEB9CA22}" type="presOf" srcId="{9E3E4264-2A8A-41BA-BE27-86C38309F5A6}" destId="{404FB30A-A651-4A7C-B132-895866C187CF}" srcOrd="0" destOrd="0" presId="urn:microsoft.com/office/officeart/2008/layout/AlternatingPictureBlocks"/>
    <dgm:cxn modelId="{F3C7759D-019D-4179-8937-76A7909C8732}" type="presParOf" srcId="{BF7CB4B4-E39A-4DD7-A542-728851138866}" destId="{BCD315FF-EFB8-4FC4-853C-54E3560470DC}" srcOrd="0" destOrd="0" presId="urn:microsoft.com/office/officeart/2008/layout/AlternatingPictureBlocks"/>
    <dgm:cxn modelId="{7FC68A75-144B-47BE-8B1A-92302A6DF6FC}" type="presParOf" srcId="{BCD315FF-EFB8-4FC4-853C-54E3560470DC}" destId="{404FB30A-A651-4A7C-B132-895866C187CF}" srcOrd="0" destOrd="0" presId="urn:microsoft.com/office/officeart/2008/layout/AlternatingPictureBlocks"/>
    <dgm:cxn modelId="{C23A4AEF-227C-4D93-BCB1-6D5836E58E34}" type="presParOf" srcId="{BCD315FF-EFB8-4FC4-853C-54E3560470DC}" destId="{F0978299-1EFA-4D2F-BD0E-9226FF28D646}" srcOrd="1" destOrd="0" presId="urn:microsoft.com/office/officeart/2008/layout/AlternatingPictureBlocks"/>
    <dgm:cxn modelId="{191ED496-65EF-4D9F-904E-27EBC2CBD9CA}" type="presParOf" srcId="{BF7CB4B4-E39A-4DD7-A542-728851138866}" destId="{4A3279E7-1460-42A9-9394-760B94B104F1}" srcOrd="1" destOrd="0" presId="urn:microsoft.com/office/officeart/2008/layout/AlternatingPictureBlocks"/>
    <dgm:cxn modelId="{3E89763B-7D09-412D-9D99-9AC8DA100A4F}" type="presParOf" srcId="{BF7CB4B4-E39A-4DD7-A542-728851138866}" destId="{15C2733F-510A-47D1-88F6-B3F826C0D657}" srcOrd="2" destOrd="0" presId="urn:microsoft.com/office/officeart/2008/layout/AlternatingPictureBlocks"/>
    <dgm:cxn modelId="{B8495E79-B5D1-4FF0-A804-BFBD48A9E782}" type="presParOf" srcId="{15C2733F-510A-47D1-88F6-B3F826C0D657}" destId="{3C78BBAB-6388-4727-8231-09A0F2B447BF}" srcOrd="0" destOrd="0" presId="urn:microsoft.com/office/officeart/2008/layout/AlternatingPictureBlocks"/>
    <dgm:cxn modelId="{5B55E275-4FFF-494B-8229-5F82BD69314A}" type="presParOf" srcId="{15C2733F-510A-47D1-88F6-B3F826C0D657}" destId="{706E89C1-8E7F-45B9-B2D9-659B27790CAC}" srcOrd="1" destOrd="0" presId="urn:microsoft.com/office/officeart/2008/layout/AlternatingPictureBlocks"/>
    <dgm:cxn modelId="{8FE8FBA4-8B06-40CE-AA17-5CD33C416E7E}" type="presParOf" srcId="{BF7CB4B4-E39A-4DD7-A542-728851138866}" destId="{6F7355DB-8298-4A3B-B71B-7A1D6F9009E7}" srcOrd="3" destOrd="0" presId="urn:microsoft.com/office/officeart/2008/layout/AlternatingPictureBlocks"/>
    <dgm:cxn modelId="{38544B23-9F0E-41FD-857E-1DC03E8E8457}" type="presParOf" srcId="{BF7CB4B4-E39A-4DD7-A542-728851138866}" destId="{DA1AE34B-BB3C-4322-B217-B3B1EB5029B3}" srcOrd="4" destOrd="0" presId="urn:microsoft.com/office/officeart/2008/layout/AlternatingPictureBlocks"/>
    <dgm:cxn modelId="{34B8E598-18D7-4200-BF07-101F1C41DE34}" type="presParOf" srcId="{DA1AE34B-BB3C-4322-B217-B3B1EB5029B3}" destId="{B221C15C-96D8-4FB9-9CD2-3F048D688E5B}" srcOrd="0" destOrd="0" presId="urn:microsoft.com/office/officeart/2008/layout/AlternatingPictureBlocks"/>
    <dgm:cxn modelId="{FD304937-0E10-46F1-B152-B6226D507ED7}" type="presParOf" srcId="{DA1AE34B-BB3C-4322-B217-B3B1EB5029B3}" destId="{F824B131-EF9D-45FC-ADFF-6E7CCC9EC0AF}" srcOrd="1" destOrd="0" presId="urn:microsoft.com/office/officeart/2008/layout/AlternatingPictureBlocks"/>
    <dgm:cxn modelId="{4945AD57-D62F-4965-96D7-4B3F0E31BA47}" type="presParOf" srcId="{BF7CB4B4-E39A-4DD7-A542-728851138866}" destId="{A9D95196-3F4A-4B0F-98F3-D36E16931B1D}" srcOrd="5" destOrd="0" presId="urn:microsoft.com/office/officeart/2008/layout/AlternatingPictureBlocks"/>
    <dgm:cxn modelId="{4206FD8C-9E25-4798-905B-E3183AAB829F}" type="presParOf" srcId="{BF7CB4B4-E39A-4DD7-A542-728851138866}" destId="{FADE0D2A-544D-4CF3-8881-05ACF05FCDC9}" srcOrd="6" destOrd="0" presId="urn:microsoft.com/office/officeart/2008/layout/AlternatingPictureBlocks"/>
    <dgm:cxn modelId="{92678AB5-6F98-48E3-9701-28AA930FB075}" type="presParOf" srcId="{FADE0D2A-544D-4CF3-8881-05ACF05FCDC9}" destId="{1CE1C07E-3171-4443-B725-4889231F6858}" srcOrd="0" destOrd="0" presId="urn:microsoft.com/office/officeart/2008/layout/AlternatingPictureBlocks"/>
    <dgm:cxn modelId="{589DDAB3-3DF5-4ECC-96E8-BCBC5FC7A9D7}" type="presParOf" srcId="{FADE0D2A-544D-4CF3-8881-05ACF05FCDC9}" destId="{E993D79C-4E86-418F-8C9A-7A79FF7F0B0B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79810B-E703-4EBD-95B3-D09005434196}" type="doc">
      <dgm:prSet loTypeId="urn:microsoft.com/office/officeart/2008/layout/AlternatingPictureBlocks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E3E4264-2A8A-41BA-BE27-86C38309F5A6}">
      <dgm:prSet phldrT="[Text]" custT="1"/>
      <dgm:spPr/>
      <dgm:t>
        <a:bodyPr/>
        <a:lstStyle/>
        <a:p>
          <a:r>
            <a:rPr lang="en-US" sz="3100" dirty="0" err="1">
              <a:latin typeface="Aptos (Body)"/>
            </a:rPr>
            <a:t>Pytorch</a:t>
          </a:r>
          <a:endParaRPr lang="en-US" sz="3100" dirty="0">
            <a:latin typeface="Aptos (Body)"/>
          </a:endParaRPr>
        </a:p>
      </dgm:t>
    </dgm:pt>
    <dgm:pt modelId="{B2B5E23E-925C-4540-A246-886DDA333800}" type="parTrans" cxnId="{FDE89E8A-72FC-480E-AFE8-3D05EDE5C24F}">
      <dgm:prSet/>
      <dgm:spPr/>
      <dgm:t>
        <a:bodyPr/>
        <a:lstStyle/>
        <a:p>
          <a:endParaRPr lang="en-US" sz="3100">
            <a:latin typeface="Aptos (Body)"/>
          </a:endParaRPr>
        </a:p>
      </dgm:t>
    </dgm:pt>
    <dgm:pt modelId="{25B07CAA-79C9-4083-81CE-F6B6361C1C1D}" type="sibTrans" cxnId="{FDE89E8A-72FC-480E-AFE8-3D05EDE5C24F}">
      <dgm:prSet/>
      <dgm:spPr/>
      <dgm:t>
        <a:bodyPr/>
        <a:lstStyle/>
        <a:p>
          <a:endParaRPr lang="en-US" sz="3100">
            <a:latin typeface="Aptos (Body)"/>
          </a:endParaRPr>
        </a:p>
      </dgm:t>
    </dgm:pt>
    <dgm:pt modelId="{CF40AC32-5807-4C42-A98E-79E823DC0BF2}">
      <dgm:prSet phldrT="[Text]" custT="1"/>
      <dgm:spPr/>
      <dgm:t>
        <a:bodyPr/>
        <a:lstStyle/>
        <a:p>
          <a:r>
            <a:rPr kumimoji="0" lang="en-US" sz="2400" b="0" i="0" u="none" strike="noStrike" cap="none" spc="0" normalizeH="0" baseline="0" noProof="0" dirty="0" err="1">
              <a:ln/>
              <a:effectLst/>
              <a:uLnTx/>
              <a:uFillTx/>
              <a:latin typeface="Aptos (Body)"/>
              <a:ea typeface="+mn-ea"/>
              <a:cs typeface="+mn-cs"/>
            </a:rPr>
            <a:t>MatPlotLib</a:t>
          </a:r>
          <a:endParaRPr lang="en-US" sz="2400" dirty="0">
            <a:latin typeface="Aptos (Body)"/>
          </a:endParaRPr>
        </a:p>
      </dgm:t>
    </dgm:pt>
    <dgm:pt modelId="{6C036443-9289-4CCE-A18E-A75EBA83E7E6}" type="parTrans" cxnId="{25E3CD94-BD37-41EB-AE03-0B5D62C72158}">
      <dgm:prSet/>
      <dgm:spPr/>
      <dgm:t>
        <a:bodyPr/>
        <a:lstStyle/>
        <a:p>
          <a:endParaRPr lang="en-US" sz="3100">
            <a:latin typeface="Aptos (Body)"/>
          </a:endParaRPr>
        </a:p>
      </dgm:t>
    </dgm:pt>
    <dgm:pt modelId="{996480DF-BA73-4766-BA68-0578FD880E80}" type="sibTrans" cxnId="{25E3CD94-BD37-41EB-AE03-0B5D62C72158}">
      <dgm:prSet/>
      <dgm:spPr/>
      <dgm:t>
        <a:bodyPr/>
        <a:lstStyle/>
        <a:p>
          <a:endParaRPr lang="en-US" sz="3100">
            <a:latin typeface="Aptos (Body)"/>
          </a:endParaRPr>
        </a:p>
      </dgm:t>
    </dgm:pt>
    <dgm:pt modelId="{40059BA0-0C21-4447-94CE-F458D0B1CE8F}">
      <dgm:prSet custT="1"/>
      <dgm:spPr/>
      <dgm:t>
        <a:bodyPr/>
        <a:lstStyle/>
        <a:p>
          <a:r>
            <a:rPr lang="en-US" sz="3100" dirty="0"/>
            <a:t>Kaggle</a:t>
          </a:r>
        </a:p>
      </dgm:t>
    </dgm:pt>
    <dgm:pt modelId="{D3C4D942-022C-4C7D-8DD0-A95BFCE8BF17}" type="parTrans" cxnId="{6F935CDA-CE02-4F6F-B9B9-13E33490F3C1}">
      <dgm:prSet/>
      <dgm:spPr/>
      <dgm:t>
        <a:bodyPr/>
        <a:lstStyle/>
        <a:p>
          <a:endParaRPr lang="en-US"/>
        </a:p>
      </dgm:t>
    </dgm:pt>
    <dgm:pt modelId="{85FCF7E6-8109-485B-996B-254764EB1FDA}" type="sibTrans" cxnId="{6F935CDA-CE02-4F6F-B9B9-13E33490F3C1}">
      <dgm:prSet/>
      <dgm:spPr/>
      <dgm:t>
        <a:bodyPr/>
        <a:lstStyle/>
        <a:p>
          <a:endParaRPr lang="en-US"/>
        </a:p>
      </dgm:t>
    </dgm:pt>
    <dgm:pt modelId="{44CB4639-4192-4B2A-B392-ABE6C13893DB}">
      <dgm:prSet phldrT="[Text]" custT="1"/>
      <dgm:spPr/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None/>
          </a:pPr>
          <a:r>
            <a:rPr kumimoji="0" lang="en-US" sz="2400" b="0" i="0" u="none" strike="noStrike" kern="1200" cap="none" spc="0" normalizeH="0" baseline="0" dirty="0" err="1">
              <a:ln/>
              <a:solidFill>
                <a:prstClr val="white"/>
              </a:solidFill>
              <a:effectLst/>
              <a:uLnTx/>
              <a:uFillTx/>
              <a:latin typeface="Aptos (Body)"/>
              <a:ea typeface="+mn-ea"/>
              <a:cs typeface="+mn-cs"/>
            </a:rPr>
            <a:t>LabelImg</a:t>
          </a:r>
          <a:endParaRPr kumimoji="0" lang="en-US" sz="2400" b="0" i="0" u="none" strike="noStrike" kern="1200" cap="none" spc="0" normalizeH="0" baseline="0" dirty="0">
            <a:ln/>
            <a:solidFill>
              <a:prstClr val="white"/>
            </a:solidFill>
            <a:effectLst/>
            <a:uLnTx/>
            <a:uFillTx/>
            <a:latin typeface="Aptos (Body)"/>
            <a:ea typeface="+mn-ea"/>
            <a:cs typeface="+mn-cs"/>
          </a:endParaRPr>
        </a:p>
      </dgm:t>
    </dgm:pt>
    <dgm:pt modelId="{D326C9C5-0A19-46F2-86D4-F745250CB1BC}" type="sibTrans" cxnId="{AAF06E2E-F8B9-433B-BA05-42109D3A8518}">
      <dgm:prSet/>
      <dgm:spPr/>
      <dgm:t>
        <a:bodyPr/>
        <a:lstStyle/>
        <a:p>
          <a:endParaRPr lang="en-US" sz="3100">
            <a:latin typeface="Aptos (Body)"/>
          </a:endParaRPr>
        </a:p>
      </dgm:t>
    </dgm:pt>
    <dgm:pt modelId="{A367303A-5C50-4F1B-8BA0-A30EE2E01649}" type="parTrans" cxnId="{AAF06E2E-F8B9-433B-BA05-42109D3A8518}">
      <dgm:prSet/>
      <dgm:spPr/>
      <dgm:t>
        <a:bodyPr/>
        <a:lstStyle/>
        <a:p>
          <a:endParaRPr lang="en-US" sz="3100">
            <a:latin typeface="Aptos (Body)"/>
          </a:endParaRPr>
        </a:p>
      </dgm:t>
    </dgm:pt>
    <dgm:pt modelId="{BF7CB4B4-E39A-4DD7-A542-728851138866}" type="pres">
      <dgm:prSet presAssocID="{3C79810B-E703-4EBD-95B3-D09005434196}" presName="linearFlow" presStyleCnt="0">
        <dgm:presLayoutVars>
          <dgm:dir/>
          <dgm:resizeHandles val="exact"/>
        </dgm:presLayoutVars>
      </dgm:prSet>
      <dgm:spPr/>
    </dgm:pt>
    <dgm:pt modelId="{BCD315FF-EFB8-4FC4-853C-54E3560470DC}" type="pres">
      <dgm:prSet presAssocID="{9E3E4264-2A8A-41BA-BE27-86C38309F5A6}" presName="comp" presStyleCnt="0"/>
      <dgm:spPr/>
    </dgm:pt>
    <dgm:pt modelId="{404FB30A-A651-4A7C-B132-895866C187CF}" type="pres">
      <dgm:prSet presAssocID="{9E3E4264-2A8A-41BA-BE27-86C38309F5A6}" presName="rect2" presStyleLbl="node1" presStyleIdx="0" presStyleCnt="4">
        <dgm:presLayoutVars>
          <dgm:bulletEnabled val="1"/>
        </dgm:presLayoutVars>
      </dgm:prSet>
      <dgm:spPr/>
    </dgm:pt>
    <dgm:pt modelId="{F0978299-1EFA-4D2F-BD0E-9226FF28D646}" type="pres">
      <dgm:prSet presAssocID="{9E3E4264-2A8A-41BA-BE27-86C38309F5A6}" presName="rect1" presStyleLbl="ln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4A3279E7-1460-42A9-9394-760B94B104F1}" type="pres">
      <dgm:prSet presAssocID="{25B07CAA-79C9-4083-81CE-F6B6361C1C1D}" presName="sibTrans" presStyleCnt="0"/>
      <dgm:spPr/>
    </dgm:pt>
    <dgm:pt modelId="{15C2733F-510A-47D1-88F6-B3F826C0D657}" type="pres">
      <dgm:prSet presAssocID="{CF40AC32-5807-4C42-A98E-79E823DC0BF2}" presName="comp" presStyleCnt="0"/>
      <dgm:spPr/>
    </dgm:pt>
    <dgm:pt modelId="{3C78BBAB-6388-4727-8231-09A0F2B447BF}" type="pres">
      <dgm:prSet presAssocID="{CF40AC32-5807-4C42-A98E-79E823DC0BF2}" presName="rect2" presStyleLbl="node1" presStyleIdx="1" presStyleCnt="4">
        <dgm:presLayoutVars>
          <dgm:bulletEnabled val="1"/>
        </dgm:presLayoutVars>
      </dgm:prSet>
      <dgm:spPr/>
    </dgm:pt>
    <dgm:pt modelId="{706E89C1-8E7F-45B9-B2D9-659B27790CAC}" type="pres">
      <dgm:prSet presAssocID="{CF40AC32-5807-4C42-A98E-79E823DC0BF2}" presName="rect1" presStyleLbl="lnNode1" presStyleIdx="1" presStyleCnt="4"/>
      <dgm:spPr>
        <a:blipFill dpi="0" rotWithShape="1">
          <a:blip xmlns:r="http://schemas.openxmlformats.org/officeDocument/2006/relationships" r:embed="rId2"/>
          <a:srcRect/>
          <a:stretch>
            <a:fillRect l="3189" t="4604" r="2794" b="3223"/>
          </a:stretch>
        </a:blipFill>
      </dgm:spPr>
    </dgm:pt>
    <dgm:pt modelId="{6F7355DB-8298-4A3B-B71B-7A1D6F9009E7}" type="pres">
      <dgm:prSet presAssocID="{996480DF-BA73-4766-BA68-0578FD880E80}" presName="sibTrans" presStyleCnt="0"/>
      <dgm:spPr/>
    </dgm:pt>
    <dgm:pt modelId="{DA1AE34B-BB3C-4322-B217-B3B1EB5029B3}" type="pres">
      <dgm:prSet presAssocID="{44CB4639-4192-4B2A-B392-ABE6C13893DB}" presName="comp" presStyleCnt="0"/>
      <dgm:spPr/>
    </dgm:pt>
    <dgm:pt modelId="{B221C15C-96D8-4FB9-9CD2-3F048D688E5B}" type="pres">
      <dgm:prSet presAssocID="{44CB4639-4192-4B2A-B392-ABE6C13893DB}" presName="rect2" presStyleLbl="node1" presStyleIdx="2" presStyleCnt="4">
        <dgm:presLayoutVars>
          <dgm:bulletEnabled val="1"/>
        </dgm:presLayoutVars>
      </dgm:prSet>
      <dgm:spPr/>
    </dgm:pt>
    <dgm:pt modelId="{F824B131-EF9D-45FC-ADFF-6E7CCC9EC0AF}" type="pres">
      <dgm:prSet presAssocID="{44CB4639-4192-4B2A-B392-ABE6C13893DB}" presName="rect1" presStyleLbl="ln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69FEBA7C-0DDF-4B23-BF2A-90B55CBB47C4}" type="pres">
      <dgm:prSet presAssocID="{D326C9C5-0A19-46F2-86D4-F745250CB1BC}" presName="sibTrans" presStyleCnt="0"/>
      <dgm:spPr/>
    </dgm:pt>
    <dgm:pt modelId="{CFB0F215-6AE2-4883-B4C6-4B69AE2EE70F}" type="pres">
      <dgm:prSet presAssocID="{40059BA0-0C21-4447-94CE-F458D0B1CE8F}" presName="comp" presStyleCnt="0"/>
      <dgm:spPr/>
    </dgm:pt>
    <dgm:pt modelId="{184A662B-7ACE-4346-8DAB-7BF896C600F1}" type="pres">
      <dgm:prSet presAssocID="{40059BA0-0C21-4447-94CE-F458D0B1CE8F}" presName="rect2" presStyleLbl="node1" presStyleIdx="3" presStyleCnt="4">
        <dgm:presLayoutVars>
          <dgm:bulletEnabled val="1"/>
        </dgm:presLayoutVars>
      </dgm:prSet>
      <dgm:spPr/>
    </dgm:pt>
    <dgm:pt modelId="{12EA0DCA-B538-446F-B333-A49B8907C644}" type="pres">
      <dgm:prSet presAssocID="{40059BA0-0C21-4447-94CE-F458D0B1CE8F}" presName="rect1" presStyleLbl="lnNod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</dgm:ptLst>
  <dgm:cxnLst>
    <dgm:cxn modelId="{0DA5B006-54D8-4939-831B-0EED95975647}" type="presOf" srcId="{40059BA0-0C21-4447-94CE-F458D0B1CE8F}" destId="{184A662B-7ACE-4346-8DAB-7BF896C600F1}" srcOrd="0" destOrd="0" presId="urn:microsoft.com/office/officeart/2008/layout/AlternatingPictureBlocks"/>
    <dgm:cxn modelId="{4D88850B-F7B6-4F86-A198-EABA95996FB3}" type="presOf" srcId="{CF40AC32-5807-4C42-A98E-79E823DC0BF2}" destId="{3C78BBAB-6388-4727-8231-09A0F2B447BF}" srcOrd="0" destOrd="0" presId="urn:microsoft.com/office/officeart/2008/layout/AlternatingPictureBlocks"/>
    <dgm:cxn modelId="{AAF06E2E-F8B9-433B-BA05-42109D3A8518}" srcId="{3C79810B-E703-4EBD-95B3-D09005434196}" destId="{44CB4639-4192-4B2A-B392-ABE6C13893DB}" srcOrd="2" destOrd="0" parTransId="{A367303A-5C50-4F1B-8BA0-A30EE2E01649}" sibTransId="{D326C9C5-0A19-46F2-86D4-F745250CB1BC}"/>
    <dgm:cxn modelId="{FDE89E8A-72FC-480E-AFE8-3D05EDE5C24F}" srcId="{3C79810B-E703-4EBD-95B3-D09005434196}" destId="{9E3E4264-2A8A-41BA-BE27-86C38309F5A6}" srcOrd="0" destOrd="0" parTransId="{B2B5E23E-925C-4540-A246-886DDA333800}" sibTransId="{25B07CAA-79C9-4083-81CE-F6B6361C1C1D}"/>
    <dgm:cxn modelId="{25E3CD94-BD37-41EB-AE03-0B5D62C72158}" srcId="{3C79810B-E703-4EBD-95B3-D09005434196}" destId="{CF40AC32-5807-4C42-A98E-79E823DC0BF2}" srcOrd="1" destOrd="0" parTransId="{6C036443-9289-4CCE-A18E-A75EBA83E7E6}" sibTransId="{996480DF-BA73-4766-BA68-0578FD880E80}"/>
    <dgm:cxn modelId="{5416F4AB-BB01-44B1-8E18-C455B805ABD3}" type="presOf" srcId="{3C79810B-E703-4EBD-95B3-D09005434196}" destId="{BF7CB4B4-E39A-4DD7-A542-728851138866}" srcOrd="0" destOrd="0" presId="urn:microsoft.com/office/officeart/2008/layout/AlternatingPictureBlocks"/>
    <dgm:cxn modelId="{99D6A3C6-76B5-44FA-B946-8436E30EADB8}" type="presOf" srcId="{44CB4639-4192-4B2A-B392-ABE6C13893DB}" destId="{B221C15C-96D8-4FB9-9CD2-3F048D688E5B}" srcOrd="0" destOrd="0" presId="urn:microsoft.com/office/officeart/2008/layout/AlternatingPictureBlocks"/>
    <dgm:cxn modelId="{6F935CDA-CE02-4F6F-B9B9-13E33490F3C1}" srcId="{3C79810B-E703-4EBD-95B3-D09005434196}" destId="{40059BA0-0C21-4447-94CE-F458D0B1CE8F}" srcOrd="3" destOrd="0" parTransId="{D3C4D942-022C-4C7D-8DD0-A95BFCE8BF17}" sibTransId="{85FCF7E6-8109-485B-996B-254764EB1FDA}"/>
    <dgm:cxn modelId="{161638E3-5DB0-46E2-8E9D-C70CBEB9CA22}" type="presOf" srcId="{9E3E4264-2A8A-41BA-BE27-86C38309F5A6}" destId="{404FB30A-A651-4A7C-B132-895866C187CF}" srcOrd="0" destOrd="0" presId="urn:microsoft.com/office/officeart/2008/layout/AlternatingPictureBlocks"/>
    <dgm:cxn modelId="{F3C7759D-019D-4179-8937-76A7909C8732}" type="presParOf" srcId="{BF7CB4B4-E39A-4DD7-A542-728851138866}" destId="{BCD315FF-EFB8-4FC4-853C-54E3560470DC}" srcOrd="0" destOrd="0" presId="urn:microsoft.com/office/officeart/2008/layout/AlternatingPictureBlocks"/>
    <dgm:cxn modelId="{7FC68A75-144B-47BE-8B1A-92302A6DF6FC}" type="presParOf" srcId="{BCD315FF-EFB8-4FC4-853C-54E3560470DC}" destId="{404FB30A-A651-4A7C-B132-895866C187CF}" srcOrd="0" destOrd="0" presId="urn:microsoft.com/office/officeart/2008/layout/AlternatingPictureBlocks"/>
    <dgm:cxn modelId="{C23A4AEF-227C-4D93-BCB1-6D5836E58E34}" type="presParOf" srcId="{BCD315FF-EFB8-4FC4-853C-54E3560470DC}" destId="{F0978299-1EFA-4D2F-BD0E-9226FF28D646}" srcOrd="1" destOrd="0" presId="urn:microsoft.com/office/officeart/2008/layout/AlternatingPictureBlocks"/>
    <dgm:cxn modelId="{191ED496-65EF-4D9F-904E-27EBC2CBD9CA}" type="presParOf" srcId="{BF7CB4B4-E39A-4DD7-A542-728851138866}" destId="{4A3279E7-1460-42A9-9394-760B94B104F1}" srcOrd="1" destOrd="0" presId="urn:microsoft.com/office/officeart/2008/layout/AlternatingPictureBlocks"/>
    <dgm:cxn modelId="{3E89763B-7D09-412D-9D99-9AC8DA100A4F}" type="presParOf" srcId="{BF7CB4B4-E39A-4DD7-A542-728851138866}" destId="{15C2733F-510A-47D1-88F6-B3F826C0D657}" srcOrd="2" destOrd="0" presId="urn:microsoft.com/office/officeart/2008/layout/AlternatingPictureBlocks"/>
    <dgm:cxn modelId="{B8495E79-B5D1-4FF0-A804-BFBD48A9E782}" type="presParOf" srcId="{15C2733F-510A-47D1-88F6-B3F826C0D657}" destId="{3C78BBAB-6388-4727-8231-09A0F2B447BF}" srcOrd="0" destOrd="0" presId="urn:microsoft.com/office/officeart/2008/layout/AlternatingPictureBlocks"/>
    <dgm:cxn modelId="{5B55E275-4FFF-494B-8229-5F82BD69314A}" type="presParOf" srcId="{15C2733F-510A-47D1-88F6-B3F826C0D657}" destId="{706E89C1-8E7F-45B9-B2D9-659B27790CAC}" srcOrd="1" destOrd="0" presId="urn:microsoft.com/office/officeart/2008/layout/AlternatingPictureBlocks"/>
    <dgm:cxn modelId="{8FE8FBA4-8B06-40CE-AA17-5CD33C416E7E}" type="presParOf" srcId="{BF7CB4B4-E39A-4DD7-A542-728851138866}" destId="{6F7355DB-8298-4A3B-B71B-7A1D6F9009E7}" srcOrd="3" destOrd="0" presId="urn:microsoft.com/office/officeart/2008/layout/AlternatingPictureBlocks"/>
    <dgm:cxn modelId="{38544B23-9F0E-41FD-857E-1DC03E8E8457}" type="presParOf" srcId="{BF7CB4B4-E39A-4DD7-A542-728851138866}" destId="{DA1AE34B-BB3C-4322-B217-B3B1EB5029B3}" srcOrd="4" destOrd="0" presId="urn:microsoft.com/office/officeart/2008/layout/AlternatingPictureBlocks"/>
    <dgm:cxn modelId="{34B8E598-18D7-4200-BF07-101F1C41DE34}" type="presParOf" srcId="{DA1AE34B-BB3C-4322-B217-B3B1EB5029B3}" destId="{B221C15C-96D8-4FB9-9CD2-3F048D688E5B}" srcOrd="0" destOrd="0" presId="urn:microsoft.com/office/officeart/2008/layout/AlternatingPictureBlocks"/>
    <dgm:cxn modelId="{FD304937-0E10-46F1-B152-B6226D507ED7}" type="presParOf" srcId="{DA1AE34B-BB3C-4322-B217-B3B1EB5029B3}" destId="{F824B131-EF9D-45FC-ADFF-6E7CCC9EC0AF}" srcOrd="1" destOrd="0" presId="urn:microsoft.com/office/officeart/2008/layout/AlternatingPictureBlocks"/>
    <dgm:cxn modelId="{58A6D4A8-5634-4121-BC5A-E050D28638F6}" type="presParOf" srcId="{BF7CB4B4-E39A-4DD7-A542-728851138866}" destId="{69FEBA7C-0DDF-4B23-BF2A-90B55CBB47C4}" srcOrd="5" destOrd="0" presId="urn:microsoft.com/office/officeart/2008/layout/AlternatingPictureBlocks"/>
    <dgm:cxn modelId="{A166A20A-2A39-4394-B4EE-8515E3C2B0AA}" type="presParOf" srcId="{BF7CB4B4-E39A-4DD7-A542-728851138866}" destId="{CFB0F215-6AE2-4883-B4C6-4B69AE2EE70F}" srcOrd="6" destOrd="0" presId="urn:microsoft.com/office/officeart/2008/layout/AlternatingPictureBlocks"/>
    <dgm:cxn modelId="{02F2A402-260F-4B23-833D-A3B79DBF21F5}" type="presParOf" srcId="{CFB0F215-6AE2-4883-B4C6-4B69AE2EE70F}" destId="{184A662B-7ACE-4346-8DAB-7BF896C600F1}" srcOrd="0" destOrd="0" presId="urn:microsoft.com/office/officeart/2008/layout/AlternatingPictureBlocks"/>
    <dgm:cxn modelId="{8C3F938F-9E8B-48AB-83D4-EF2822A4FB11}" type="presParOf" srcId="{CFB0F215-6AE2-4883-B4C6-4B69AE2EE70F}" destId="{12EA0DCA-B538-446F-B333-A49B8907C644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4FB30A-A651-4A7C-B132-895866C187CF}">
      <dsp:nvSpPr>
        <dsp:cNvPr id="0" name=""/>
        <dsp:cNvSpPr/>
      </dsp:nvSpPr>
      <dsp:spPr>
        <a:xfrm>
          <a:off x="1954811" y="850"/>
          <a:ext cx="1744290" cy="78891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Aptos (Body)"/>
            </a:rPr>
            <a:t>NumPy</a:t>
          </a:r>
        </a:p>
      </dsp:txBody>
      <dsp:txXfrm>
        <a:off x="1954811" y="850"/>
        <a:ext cx="1744290" cy="788914"/>
      </dsp:txXfrm>
    </dsp:sp>
    <dsp:sp modelId="{F0978299-1EFA-4D2F-BD0E-9226FF28D646}">
      <dsp:nvSpPr>
        <dsp:cNvPr id="0" name=""/>
        <dsp:cNvSpPr/>
      </dsp:nvSpPr>
      <dsp:spPr>
        <a:xfrm>
          <a:off x="1095683" y="33511"/>
          <a:ext cx="781025" cy="788914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6274" t="-195" r="5842" b="7038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78BBAB-6388-4727-8231-09A0F2B447BF}">
      <dsp:nvSpPr>
        <dsp:cNvPr id="0" name=""/>
        <dsp:cNvSpPr/>
      </dsp:nvSpPr>
      <dsp:spPr>
        <a:xfrm>
          <a:off x="1095683" y="919935"/>
          <a:ext cx="1744290" cy="78891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3100" b="0" i="0" u="none" strike="noStrike" kern="1200" cap="none" spc="0" normalizeH="0" baseline="0" noProof="0" dirty="0">
              <a:ln/>
              <a:effectLst/>
              <a:uLnTx/>
              <a:uFillTx/>
              <a:latin typeface="Aptos (Body)"/>
              <a:ea typeface="+mn-ea"/>
              <a:cs typeface="+mn-cs"/>
            </a:rPr>
            <a:t>Pandas</a:t>
          </a:r>
          <a:endParaRPr lang="en-US" sz="3100" kern="1200" dirty="0">
            <a:latin typeface="Aptos (Body)"/>
          </a:endParaRPr>
        </a:p>
      </dsp:txBody>
      <dsp:txXfrm>
        <a:off x="1095683" y="919935"/>
        <a:ext cx="1744290" cy="788914"/>
      </dsp:txXfrm>
    </dsp:sp>
    <dsp:sp modelId="{706E89C1-8E7F-45B9-B2D9-659B27790CAC}">
      <dsp:nvSpPr>
        <dsp:cNvPr id="0" name=""/>
        <dsp:cNvSpPr/>
      </dsp:nvSpPr>
      <dsp:spPr>
        <a:xfrm>
          <a:off x="2918076" y="919935"/>
          <a:ext cx="781025" cy="788914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21C15C-96D8-4FB9-9CD2-3F048D688E5B}">
      <dsp:nvSpPr>
        <dsp:cNvPr id="0" name=""/>
        <dsp:cNvSpPr/>
      </dsp:nvSpPr>
      <dsp:spPr>
        <a:xfrm>
          <a:off x="1954811" y="1839021"/>
          <a:ext cx="1744290" cy="78891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None/>
          </a:pPr>
          <a:r>
            <a:rPr kumimoji="0" lang="en-US" sz="3100" b="0" i="0" u="none" strike="noStrike" kern="1200" cap="none" spc="0" normalizeH="0" baseline="0" noProof="0" dirty="0">
              <a:ln/>
              <a:effectLst/>
              <a:uLnTx/>
              <a:uFillTx/>
              <a:latin typeface="Aptos (Body)"/>
              <a:ea typeface="+mn-ea"/>
              <a:cs typeface="+mn-cs"/>
            </a:rPr>
            <a:t>Pillow</a:t>
          </a:r>
          <a:endParaRPr lang="en-US" sz="3100" kern="1200" dirty="0">
            <a:latin typeface="Aptos (Body)"/>
          </a:endParaRPr>
        </a:p>
      </dsp:txBody>
      <dsp:txXfrm>
        <a:off x="1954811" y="1839021"/>
        <a:ext cx="1744290" cy="788914"/>
      </dsp:txXfrm>
    </dsp:sp>
    <dsp:sp modelId="{F824B131-EF9D-45FC-ADFF-6E7CCC9EC0AF}">
      <dsp:nvSpPr>
        <dsp:cNvPr id="0" name=""/>
        <dsp:cNvSpPr/>
      </dsp:nvSpPr>
      <dsp:spPr>
        <a:xfrm>
          <a:off x="1095683" y="1839021"/>
          <a:ext cx="781025" cy="788914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935" t="2436" r="2407" b="2906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E1C07E-3171-4443-B725-4889231F6858}">
      <dsp:nvSpPr>
        <dsp:cNvPr id="0" name=""/>
        <dsp:cNvSpPr/>
      </dsp:nvSpPr>
      <dsp:spPr>
        <a:xfrm>
          <a:off x="1095683" y="2758107"/>
          <a:ext cx="1744290" cy="78891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2300" b="0" i="0" u="none" strike="noStrike" kern="1200" cap="none" spc="0" normalizeH="0" baseline="0" noProof="0" dirty="0">
              <a:ln/>
              <a:effectLst/>
              <a:uLnTx/>
              <a:uFillTx/>
              <a:latin typeface="Aptos (Body)"/>
              <a:ea typeface="+mn-ea"/>
              <a:cs typeface="+mn-cs"/>
            </a:rPr>
            <a:t>Scikit-Learn</a:t>
          </a:r>
          <a:endParaRPr lang="en-US" sz="2300" kern="1200" dirty="0"/>
        </a:p>
      </dsp:txBody>
      <dsp:txXfrm>
        <a:off x="1095683" y="2758107"/>
        <a:ext cx="1744290" cy="788914"/>
      </dsp:txXfrm>
    </dsp:sp>
    <dsp:sp modelId="{E993D79C-4E86-418F-8C9A-7A79FF7F0B0B}">
      <dsp:nvSpPr>
        <dsp:cNvPr id="0" name=""/>
        <dsp:cNvSpPr/>
      </dsp:nvSpPr>
      <dsp:spPr>
        <a:xfrm>
          <a:off x="2918076" y="2758107"/>
          <a:ext cx="781025" cy="788914"/>
        </a:xfrm>
        <a:prstGeom prst="rect">
          <a:avLst/>
        </a:prstGeom>
        <a:blipFill dpi="0" rotWithShape="1">
          <a:blip xmlns:r="http://schemas.openxmlformats.org/officeDocument/2006/relationships" r:embed="rId4"/>
          <a:srcRect/>
          <a:stretch>
            <a:fillRect l="-9447" t="17413" r="-7028" b="20633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4FB30A-A651-4A7C-B132-895866C187CF}">
      <dsp:nvSpPr>
        <dsp:cNvPr id="0" name=""/>
        <dsp:cNvSpPr/>
      </dsp:nvSpPr>
      <dsp:spPr>
        <a:xfrm>
          <a:off x="1954811" y="850"/>
          <a:ext cx="1744290" cy="78891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 err="1">
              <a:latin typeface="Aptos (Body)"/>
            </a:rPr>
            <a:t>Pytorch</a:t>
          </a:r>
          <a:endParaRPr lang="en-US" sz="3100" kern="1200" dirty="0">
            <a:latin typeface="Aptos (Body)"/>
          </a:endParaRPr>
        </a:p>
      </dsp:txBody>
      <dsp:txXfrm>
        <a:off x="1954811" y="850"/>
        <a:ext cx="1744290" cy="788914"/>
      </dsp:txXfrm>
    </dsp:sp>
    <dsp:sp modelId="{F0978299-1EFA-4D2F-BD0E-9226FF28D646}">
      <dsp:nvSpPr>
        <dsp:cNvPr id="0" name=""/>
        <dsp:cNvSpPr/>
      </dsp:nvSpPr>
      <dsp:spPr>
        <a:xfrm>
          <a:off x="1095683" y="850"/>
          <a:ext cx="781025" cy="7889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78BBAB-6388-4727-8231-09A0F2B447BF}">
      <dsp:nvSpPr>
        <dsp:cNvPr id="0" name=""/>
        <dsp:cNvSpPr/>
      </dsp:nvSpPr>
      <dsp:spPr>
        <a:xfrm>
          <a:off x="1095683" y="919935"/>
          <a:ext cx="1744290" cy="78891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2400" b="0" i="0" u="none" strike="noStrike" kern="1200" cap="none" spc="0" normalizeH="0" baseline="0" noProof="0" dirty="0" err="1">
              <a:ln/>
              <a:effectLst/>
              <a:uLnTx/>
              <a:uFillTx/>
              <a:latin typeface="Aptos (Body)"/>
              <a:ea typeface="+mn-ea"/>
              <a:cs typeface="+mn-cs"/>
            </a:rPr>
            <a:t>MatPlotLib</a:t>
          </a:r>
          <a:endParaRPr lang="en-US" sz="2400" kern="1200" dirty="0">
            <a:latin typeface="Aptos (Body)"/>
          </a:endParaRPr>
        </a:p>
      </dsp:txBody>
      <dsp:txXfrm>
        <a:off x="1095683" y="919935"/>
        <a:ext cx="1744290" cy="788914"/>
      </dsp:txXfrm>
    </dsp:sp>
    <dsp:sp modelId="{706E89C1-8E7F-45B9-B2D9-659B27790CAC}">
      <dsp:nvSpPr>
        <dsp:cNvPr id="0" name=""/>
        <dsp:cNvSpPr/>
      </dsp:nvSpPr>
      <dsp:spPr>
        <a:xfrm>
          <a:off x="2918076" y="919935"/>
          <a:ext cx="781025" cy="788914"/>
        </a:xfrm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3189" t="4604" r="2794" b="3223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21C15C-96D8-4FB9-9CD2-3F048D688E5B}">
      <dsp:nvSpPr>
        <dsp:cNvPr id="0" name=""/>
        <dsp:cNvSpPr/>
      </dsp:nvSpPr>
      <dsp:spPr>
        <a:xfrm>
          <a:off x="1954811" y="1839021"/>
          <a:ext cx="1744290" cy="78891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None/>
          </a:pPr>
          <a:r>
            <a:rPr kumimoji="0" lang="en-US" sz="2400" b="0" i="0" u="none" strike="noStrike" kern="1200" cap="none" spc="0" normalizeH="0" baseline="0" dirty="0" err="1">
              <a:ln/>
              <a:solidFill>
                <a:prstClr val="white"/>
              </a:solidFill>
              <a:effectLst/>
              <a:uLnTx/>
              <a:uFillTx/>
              <a:latin typeface="Aptos (Body)"/>
              <a:ea typeface="+mn-ea"/>
              <a:cs typeface="+mn-cs"/>
            </a:rPr>
            <a:t>LabelImg</a:t>
          </a:r>
          <a:endParaRPr kumimoji="0" lang="en-US" sz="2400" b="0" i="0" u="none" strike="noStrike" kern="1200" cap="none" spc="0" normalizeH="0" baseline="0" dirty="0">
            <a:ln/>
            <a:solidFill>
              <a:prstClr val="white"/>
            </a:solidFill>
            <a:effectLst/>
            <a:uLnTx/>
            <a:uFillTx/>
            <a:latin typeface="Aptos (Body)"/>
            <a:ea typeface="+mn-ea"/>
            <a:cs typeface="+mn-cs"/>
          </a:endParaRPr>
        </a:p>
      </dsp:txBody>
      <dsp:txXfrm>
        <a:off x="1954811" y="1839021"/>
        <a:ext cx="1744290" cy="788914"/>
      </dsp:txXfrm>
    </dsp:sp>
    <dsp:sp modelId="{F824B131-EF9D-45FC-ADFF-6E7CCC9EC0AF}">
      <dsp:nvSpPr>
        <dsp:cNvPr id="0" name=""/>
        <dsp:cNvSpPr/>
      </dsp:nvSpPr>
      <dsp:spPr>
        <a:xfrm>
          <a:off x="1095683" y="1839021"/>
          <a:ext cx="781025" cy="7889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4A662B-7ACE-4346-8DAB-7BF896C600F1}">
      <dsp:nvSpPr>
        <dsp:cNvPr id="0" name=""/>
        <dsp:cNvSpPr/>
      </dsp:nvSpPr>
      <dsp:spPr>
        <a:xfrm>
          <a:off x="1095683" y="2758107"/>
          <a:ext cx="1744290" cy="78891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Kaggle</a:t>
          </a:r>
        </a:p>
      </dsp:txBody>
      <dsp:txXfrm>
        <a:off x="1095683" y="2758107"/>
        <a:ext cx="1744290" cy="788914"/>
      </dsp:txXfrm>
    </dsp:sp>
    <dsp:sp modelId="{12EA0DCA-B538-446F-B333-A49B8907C644}">
      <dsp:nvSpPr>
        <dsp:cNvPr id="0" name=""/>
        <dsp:cNvSpPr/>
      </dsp:nvSpPr>
      <dsp:spPr>
        <a:xfrm>
          <a:off x="2918076" y="2758107"/>
          <a:ext cx="781025" cy="788914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2A2270-9C24-44DF-B21B-0767838E55F1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238ACC-DC76-480E-88F1-B96FB42B6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276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38ACC-DC76-480E-88F1-B96FB42B648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502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38ACC-DC76-480E-88F1-B96FB42B648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054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26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97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395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30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6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5/2/2025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181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5/2/2025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09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5/2/2025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73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5/2/2025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47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5/2/2025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573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5/2/2025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26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5/2/2025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02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6E15305-164C-44CD-9E0F-420C2DC1B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5D938D-4DEA-46C4-A62E-9ABD23F87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46A755-060E-45D4-07F7-75EFAEAC0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122363"/>
            <a:ext cx="5486400" cy="199768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Ai-Powered Medical Lab for Sperm Morphology Detection &amp; Classification</a:t>
            </a:r>
          </a:p>
        </p:txBody>
      </p:sp>
      <p:pic>
        <p:nvPicPr>
          <p:cNvPr id="5" name="Picture 4" descr="A microscope and a sperm&#10;&#10;AI-generated content may be incorrect.">
            <a:extLst>
              <a:ext uri="{FF2B5EF4-FFF2-40B4-BE49-F238E27FC236}">
                <a16:creationId xmlns:a16="http://schemas.microsoft.com/office/drawing/2014/main" id="{DBFEF023-4C2C-1033-AC60-F7BDBD36D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" r="3974"/>
          <a:stretch/>
        </p:blipFill>
        <p:spPr>
          <a:xfrm>
            <a:off x="5124084" y="0"/>
            <a:ext cx="7067916" cy="5679191"/>
          </a:xfrm>
          <a:custGeom>
            <a:avLst/>
            <a:gdLst/>
            <a:ahLst/>
            <a:cxnLst/>
            <a:rect l="l" t="t" r="r" b="b"/>
            <a:pathLst>
              <a:path w="7067916" h="5679191">
                <a:moveTo>
                  <a:pt x="5937534" y="5135947"/>
                </a:moveTo>
                <a:cubicBezTo>
                  <a:pt x="5955933" y="5133031"/>
                  <a:pt x="5974326" y="5133563"/>
                  <a:pt x="5991684" y="5137321"/>
                </a:cubicBezTo>
                <a:cubicBezTo>
                  <a:pt x="6026400" y="5144836"/>
                  <a:pt x="6056978" y="5165255"/>
                  <a:pt x="6075187" y="5196795"/>
                </a:cubicBezTo>
                <a:cubicBezTo>
                  <a:pt x="6111607" y="5259875"/>
                  <a:pt x="6084765" y="5343555"/>
                  <a:pt x="6015234" y="5383699"/>
                </a:cubicBezTo>
                <a:cubicBezTo>
                  <a:pt x="5945703" y="5423842"/>
                  <a:pt x="5859813" y="5405248"/>
                  <a:pt x="5823394" y="5342168"/>
                </a:cubicBezTo>
                <a:cubicBezTo>
                  <a:pt x="5786974" y="5279088"/>
                  <a:pt x="5813816" y="5195408"/>
                  <a:pt x="5883347" y="5155264"/>
                </a:cubicBezTo>
                <a:cubicBezTo>
                  <a:pt x="5900730" y="5145228"/>
                  <a:pt x="5919135" y="5138864"/>
                  <a:pt x="5937534" y="5135947"/>
                </a:cubicBezTo>
                <a:close/>
                <a:moveTo>
                  <a:pt x="6569625" y="4727663"/>
                </a:moveTo>
                <a:cubicBezTo>
                  <a:pt x="6650640" y="4737356"/>
                  <a:pt x="6723696" y="4780631"/>
                  <a:pt x="6765110" y="4852362"/>
                </a:cubicBezTo>
                <a:cubicBezTo>
                  <a:pt x="6838735" y="4979883"/>
                  <a:pt x="6784472" y="5149048"/>
                  <a:pt x="6643912" y="5230200"/>
                </a:cubicBezTo>
                <a:cubicBezTo>
                  <a:pt x="6503351" y="5311353"/>
                  <a:pt x="6329720" y="5273763"/>
                  <a:pt x="6256095" y="5146242"/>
                </a:cubicBezTo>
                <a:cubicBezTo>
                  <a:pt x="6182471" y="5018721"/>
                  <a:pt x="6236733" y="4849557"/>
                  <a:pt x="6377294" y="4768404"/>
                </a:cubicBezTo>
                <a:cubicBezTo>
                  <a:pt x="6412434" y="4748116"/>
                  <a:pt x="6449641" y="4735249"/>
                  <a:pt x="6486836" y="4729354"/>
                </a:cubicBezTo>
                <a:cubicBezTo>
                  <a:pt x="6514732" y="4724932"/>
                  <a:pt x="6542621" y="4724432"/>
                  <a:pt x="6569625" y="4727663"/>
                </a:cubicBezTo>
                <a:close/>
                <a:moveTo>
                  <a:pt x="4883726" y="0"/>
                </a:moveTo>
                <a:lnTo>
                  <a:pt x="6067704" y="0"/>
                </a:lnTo>
                <a:lnTo>
                  <a:pt x="7067916" y="0"/>
                </a:lnTo>
                <a:lnTo>
                  <a:pt x="7067916" y="4561693"/>
                </a:lnTo>
                <a:lnTo>
                  <a:pt x="7034742" y="4557937"/>
                </a:lnTo>
                <a:cubicBezTo>
                  <a:pt x="6853258" y="4540713"/>
                  <a:pt x="6670056" y="4534243"/>
                  <a:pt x="6488514" y="4547719"/>
                </a:cubicBezTo>
                <a:cubicBezTo>
                  <a:pt x="6264162" y="4564516"/>
                  <a:pt x="6118747" y="4760666"/>
                  <a:pt x="5978019" y="4937720"/>
                </a:cubicBezTo>
                <a:cubicBezTo>
                  <a:pt x="5627350" y="5379064"/>
                  <a:pt x="5218215" y="5536615"/>
                  <a:pt x="4791586" y="5344798"/>
                </a:cubicBezTo>
                <a:cubicBezTo>
                  <a:pt x="4626126" y="5270408"/>
                  <a:pt x="4484365" y="5121197"/>
                  <a:pt x="4355354" y="4980490"/>
                </a:cubicBezTo>
                <a:cubicBezTo>
                  <a:pt x="4009469" y="4603119"/>
                  <a:pt x="3597504" y="4629399"/>
                  <a:pt x="3215143" y="4876126"/>
                </a:cubicBezTo>
                <a:cubicBezTo>
                  <a:pt x="2943692" y="5051874"/>
                  <a:pt x="2687599" y="5260847"/>
                  <a:pt x="2406113" y="5411544"/>
                </a:cubicBezTo>
                <a:cubicBezTo>
                  <a:pt x="1707773" y="5787063"/>
                  <a:pt x="1022273" y="5789747"/>
                  <a:pt x="421590" y="5276775"/>
                </a:cubicBezTo>
                <a:cubicBezTo>
                  <a:pt x="-56880" y="4867782"/>
                  <a:pt x="-271463" y="3840132"/>
                  <a:pt x="566218" y="3250270"/>
                </a:cubicBezTo>
                <a:cubicBezTo>
                  <a:pt x="760203" y="3113637"/>
                  <a:pt x="943222" y="2957027"/>
                  <a:pt x="1126371" y="2802345"/>
                </a:cubicBezTo>
                <a:cubicBezTo>
                  <a:pt x="1299556" y="2655997"/>
                  <a:pt x="1358675" y="2449385"/>
                  <a:pt x="1302357" y="2225687"/>
                </a:cubicBezTo>
                <a:cubicBezTo>
                  <a:pt x="1240067" y="1979799"/>
                  <a:pt x="1155407" y="1739276"/>
                  <a:pt x="1117638" y="1488008"/>
                </a:cubicBezTo>
                <a:cubicBezTo>
                  <a:pt x="1050261" y="1039959"/>
                  <a:pt x="1226674" y="663622"/>
                  <a:pt x="1730966" y="502696"/>
                </a:cubicBezTo>
                <a:cubicBezTo>
                  <a:pt x="2144524" y="370704"/>
                  <a:pt x="2521883" y="462351"/>
                  <a:pt x="2901105" y="610346"/>
                </a:cubicBezTo>
                <a:cubicBezTo>
                  <a:pt x="3229040" y="738211"/>
                  <a:pt x="3585064" y="864609"/>
                  <a:pt x="3927078" y="715576"/>
                </a:cubicBezTo>
                <a:cubicBezTo>
                  <a:pt x="4203888" y="594747"/>
                  <a:pt x="4439765" y="348646"/>
                  <a:pt x="4692158" y="155484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F8BCD9-8AEB-FD46-98CF-CC0B8470CC47}"/>
              </a:ext>
            </a:extLst>
          </p:cNvPr>
          <p:cNvSpPr txBox="1"/>
          <p:nvPr/>
        </p:nvSpPr>
        <p:spPr>
          <a:xfrm>
            <a:off x="901344" y="3967566"/>
            <a:ext cx="4365356" cy="1456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>
                <a:latin typeface="Times New Roman" panose="02020603050405020304" pitchFamily="18" charset="0"/>
              </a:rPr>
              <a:t>Under Supervision of: 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24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Dr. Ahmed Elngar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2400" b="1">
                <a:latin typeface="Times New Roman" panose="02020603050405020304" pitchFamily="18" charset="0"/>
              </a:rPr>
              <a:t>Eng. Bahaa El-din Helmy</a:t>
            </a:r>
            <a:endParaRPr lang="en-US" sz="2400" b="1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952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EC26E-CEB3-5890-0276-F0AE07C2A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7491C-70BC-44AE-9AC9-04B815D5B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Dataset Annotation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DA9DCC-DAE8-DB2B-853F-1D9EC12338D8}"/>
              </a:ext>
            </a:extLst>
          </p:cNvPr>
          <p:cNvSpPr txBox="1"/>
          <p:nvPr/>
        </p:nvSpPr>
        <p:spPr>
          <a:xfrm>
            <a:off x="343965" y="2887376"/>
            <a:ext cx="68630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900"/>
              </a:spcBef>
              <a:spcAft>
                <a:spcPts val="900"/>
              </a:spcAft>
            </a:pPr>
            <a:r>
              <a:rPr lang="en-US" b="0" i="0" dirty="0">
                <a:solidFill>
                  <a:srgbClr val="2C2C36"/>
                </a:solidFill>
                <a:effectLst/>
                <a:latin typeface="system-ui"/>
              </a:rPr>
              <a:t>The collected sperm cell images were annotated using the </a:t>
            </a:r>
            <a:r>
              <a:rPr lang="en-US" b="1" i="0" dirty="0" err="1">
                <a:solidFill>
                  <a:srgbClr val="111827"/>
                </a:solidFill>
                <a:effectLst/>
                <a:latin typeface="system-ui"/>
              </a:rPr>
              <a:t>LabelImg</a:t>
            </a:r>
            <a:r>
              <a:rPr lang="en-US" b="0" i="0" dirty="0">
                <a:solidFill>
                  <a:srgbClr val="111827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2C2C36"/>
                </a:solidFill>
                <a:effectLst/>
                <a:latin typeface="system-ui"/>
              </a:rPr>
              <a:t>tool to outline and classify individual sperm heads. The annotation was performed under the supervision of a </a:t>
            </a:r>
            <a:r>
              <a:rPr lang="en-US" b="1" i="0" dirty="0">
                <a:solidFill>
                  <a:srgbClr val="111827"/>
                </a:solidFill>
                <a:effectLst/>
                <a:latin typeface="system-ui"/>
              </a:rPr>
              <a:t>doctor</a:t>
            </a:r>
            <a:r>
              <a:rPr lang="en-US" b="0" i="0" dirty="0">
                <a:solidFill>
                  <a:srgbClr val="111827"/>
                </a:solidFill>
                <a:effectLst/>
                <a:latin typeface="system-ui"/>
              </a:rPr>
              <a:t> from the </a:t>
            </a:r>
            <a:r>
              <a:rPr lang="en-US" b="1" i="0" dirty="0">
                <a:solidFill>
                  <a:srgbClr val="111827"/>
                </a:solidFill>
                <a:effectLst/>
                <a:latin typeface="system-ui"/>
              </a:rPr>
              <a:t>Faculty of Applied Health Sciences Technology, Beni </a:t>
            </a:r>
            <a:r>
              <a:rPr lang="en-US" b="1" i="0" dirty="0" err="1">
                <a:solidFill>
                  <a:srgbClr val="111827"/>
                </a:solidFill>
                <a:effectLst/>
                <a:latin typeface="system-ui"/>
              </a:rPr>
              <a:t>Suef</a:t>
            </a:r>
            <a:r>
              <a:rPr lang="en-US" b="1" i="0" dirty="0">
                <a:solidFill>
                  <a:srgbClr val="111827"/>
                </a:solidFill>
                <a:effectLst/>
                <a:latin typeface="system-ui"/>
              </a:rPr>
              <a:t> University </a:t>
            </a:r>
            <a:r>
              <a:rPr lang="en-US" b="0" i="0" dirty="0">
                <a:solidFill>
                  <a:srgbClr val="2C2C36"/>
                </a:solidFill>
                <a:effectLst/>
                <a:latin typeface="system-ui"/>
              </a:rPr>
              <a:t>, to ensure medical accuracy. Each sperm head was labeled according to its morphological class, following WHO guidelines. This expert-guided annotation process helped ensure high-quality, reliable labels for training and evaluating the classification model.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DBFA35-F194-B0E6-FE83-FED5BBBEE7BA}"/>
              </a:ext>
            </a:extLst>
          </p:cNvPr>
          <p:cNvSpPr txBox="1"/>
          <p:nvPr/>
        </p:nvSpPr>
        <p:spPr>
          <a:xfrm>
            <a:off x="7472680" y="3429000"/>
            <a:ext cx="19369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900"/>
              </a:spcBef>
              <a:spcAft>
                <a:spcPts val="900"/>
              </a:spcAft>
              <a:buFont typeface="+mj-lt"/>
              <a:buAutoNum type="arabicPeriod"/>
            </a:pPr>
            <a:r>
              <a:rPr lang="en-US" sz="1200" b="0" i="0" dirty="0">
                <a:solidFill>
                  <a:srgbClr val="111827"/>
                </a:solidFill>
                <a:effectLst/>
                <a:latin typeface="system-ui"/>
              </a:rPr>
              <a:t>Normal </a:t>
            </a:r>
          </a:p>
          <a:p>
            <a:pPr algn="l">
              <a:spcBef>
                <a:spcPts val="900"/>
              </a:spcBef>
              <a:spcAft>
                <a:spcPts val="900"/>
              </a:spcAft>
              <a:buFont typeface="+mj-lt"/>
              <a:buAutoNum type="arabicPeriod"/>
            </a:pPr>
            <a:r>
              <a:rPr lang="en-US" sz="1200" b="0" i="0" dirty="0">
                <a:solidFill>
                  <a:srgbClr val="111827"/>
                </a:solidFill>
                <a:effectLst/>
                <a:latin typeface="system-ui"/>
              </a:rPr>
              <a:t>Abnormal Acrosome</a:t>
            </a:r>
            <a:r>
              <a:rPr lang="en-US" sz="1200" b="0" i="0" dirty="0">
                <a:solidFill>
                  <a:srgbClr val="2C2C36"/>
                </a:solidFill>
                <a:effectLst/>
                <a:latin typeface="system-ui"/>
              </a:rPr>
              <a:t>.</a:t>
            </a:r>
          </a:p>
          <a:p>
            <a:pPr algn="l">
              <a:spcBef>
                <a:spcPts val="900"/>
              </a:spcBef>
              <a:spcAft>
                <a:spcPts val="900"/>
              </a:spcAft>
              <a:buFont typeface="+mj-lt"/>
              <a:buAutoNum type="arabicPeriod"/>
            </a:pPr>
            <a:r>
              <a:rPr lang="en-US" sz="1200" b="0" i="0" dirty="0">
                <a:solidFill>
                  <a:srgbClr val="111827"/>
                </a:solidFill>
                <a:effectLst/>
                <a:latin typeface="system-ui"/>
              </a:rPr>
              <a:t>Tapering </a:t>
            </a:r>
            <a:endParaRPr lang="en-US" sz="1200" dirty="0">
              <a:solidFill>
                <a:srgbClr val="2C2C36"/>
              </a:solidFill>
              <a:latin typeface="system-ui"/>
            </a:endParaRPr>
          </a:p>
          <a:p>
            <a:pPr algn="l">
              <a:spcBef>
                <a:spcPts val="900"/>
              </a:spcBef>
              <a:spcAft>
                <a:spcPts val="900"/>
              </a:spcAft>
              <a:buFont typeface="+mj-lt"/>
              <a:buAutoNum type="arabicPeriod"/>
            </a:pPr>
            <a:r>
              <a:rPr lang="en-US" sz="1200" b="0" i="0" dirty="0">
                <a:solidFill>
                  <a:srgbClr val="111827"/>
                </a:solidFill>
                <a:effectLst/>
                <a:latin typeface="system-ui"/>
              </a:rPr>
              <a:t>Round </a:t>
            </a:r>
          </a:p>
          <a:p>
            <a:pPr algn="l">
              <a:spcBef>
                <a:spcPts val="900"/>
              </a:spcBef>
              <a:spcAft>
                <a:spcPts val="900"/>
              </a:spcAft>
              <a:buFont typeface="+mj-lt"/>
              <a:buAutoNum type="arabicPeriod"/>
            </a:pPr>
            <a:r>
              <a:rPr lang="en-US" sz="1200" b="0" i="0" dirty="0">
                <a:solidFill>
                  <a:srgbClr val="111827"/>
                </a:solidFill>
                <a:effectLst/>
                <a:latin typeface="system-ui"/>
              </a:rPr>
              <a:t>Pin </a:t>
            </a:r>
            <a:endParaRPr lang="en-US" sz="1200" b="0" i="0" dirty="0">
              <a:solidFill>
                <a:srgbClr val="2C2C36"/>
              </a:solidFill>
              <a:effectLst/>
              <a:latin typeface="system-u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DC07D0-82CC-1599-5A8C-C003B2FCCFB7}"/>
              </a:ext>
            </a:extLst>
          </p:cNvPr>
          <p:cNvSpPr txBox="1"/>
          <p:nvPr/>
        </p:nvSpPr>
        <p:spPr>
          <a:xfrm>
            <a:off x="9911080" y="3429000"/>
            <a:ext cx="1936955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900"/>
              </a:spcBef>
              <a:spcAft>
                <a:spcPts val="900"/>
              </a:spcAft>
            </a:pPr>
            <a:r>
              <a:rPr lang="en-US" sz="1200" b="0" i="0" dirty="0">
                <a:solidFill>
                  <a:srgbClr val="111827"/>
                </a:solidFill>
                <a:effectLst/>
                <a:latin typeface="system-ui"/>
              </a:rPr>
              <a:t>6.Large </a:t>
            </a:r>
          </a:p>
          <a:p>
            <a:pPr algn="l">
              <a:spcBef>
                <a:spcPts val="900"/>
              </a:spcBef>
              <a:spcAft>
                <a:spcPts val="900"/>
              </a:spcAft>
            </a:pPr>
            <a:r>
              <a:rPr lang="en-US" sz="1200" b="0" i="0" dirty="0">
                <a:solidFill>
                  <a:srgbClr val="111827"/>
                </a:solidFill>
                <a:effectLst/>
                <a:latin typeface="system-ui"/>
              </a:rPr>
              <a:t>7.Thin </a:t>
            </a:r>
          </a:p>
          <a:p>
            <a:pPr algn="l">
              <a:spcBef>
                <a:spcPts val="900"/>
              </a:spcBef>
              <a:spcAft>
                <a:spcPts val="900"/>
              </a:spcAft>
            </a:pPr>
            <a:r>
              <a:rPr lang="en-US" sz="1200" b="0" i="0" dirty="0">
                <a:solidFill>
                  <a:srgbClr val="111827"/>
                </a:solidFill>
                <a:effectLst/>
                <a:latin typeface="system-ui"/>
              </a:rPr>
              <a:t>8.Pyriform (Pear-shaped) </a:t>
            </a:r>
          </a:p>
          <a:p>
            <a:pPr algn="l">
              <a:spcBef>
                <a:spcPts val="900"/>
              </a:spcBef>
              <a:spcAft>
                <a:spcPts val="900"/>
              </a:spcAft>
            </a:pPr>
            <a:r>
              <a:rPr lang="en-US" sz="1200" b="0" i="0" dirty="0">
                <a:solidFill>
                  <a:srgbClr val="111827"/>
                </a:solidFill>
                <a:effectLst/>
                <a:latin typeface="system-ui"/>
              </a:rPr>
              <a:t>9.Amorphous </a:t>
            </a:r>
            <a:endParaRPr lang="en-US" sz="1200" dirty="0">
              <a:solidFill>
                <a:srgbClr val="111827"/>
              </a:solidFill>
              <a:latin typeface="system-ui"/>
            </a:endParaRPr>
          </a:p>
          <a:p>
            <a:pPr algn="l">
              <a:spcBef>
                <a:spcPts val="900"/>
              </a:spcBef>
              <a:spcAft>
                <a:spcPts val="900"/>
              </a:spcAft>
            </a:pPr>
            <a:r>
              <a:rPr lang="en-US" sz="1200" b="0" i="0" dirty="0">
                <a:solidFill>
                  <a:srgbClr val="111827"/>
                </a:solidFill>
                <a:effectLst/>
                <a:latin typeface="system-ui"/>
              </a:rPr>
              <a:t>10.Small </a:t>
            </a:r>
          </a:p>
          <a:p>
            <a:pPr algn="l">
              <a:spcBef>
                <a:spcPts val="900"/>
              </a:spcBef>
              <a:spcAft>
                <a:spcPts val="900"/>
              </a:spcAft>
            </a:pPr>
            <a:r>
              <a:rPr lang="en-US" sz="1200" b="0" i="0" dirty="0">
                <a:solidFill>
                  <a:srgbClr val="111827"/>
                </a:solidFill>
                <a:effectLst/>
                <a:latin typeface="system-ui"/>
              </a:rPr>
              <a:t>11.Elongated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59508E-E83B-E2B9-44F3-9E99126863FF}"/>
              </a:ext>
            </a:extLst>
          </p:cNvPr>
          <p:cNvSpPr txBox="1"/>
          <p:nvPr/>
        </p:nvSpPr>
        <p:spPr>
          <a:xfrm>
            <a:off x="7472680" y="2812026"/>
            <a:ext cx="4109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Number of  Classes</a:t>
            </a:r>
          </a:p>
        </p:txBody>
      </p:sp>
    </p:spTree>
    <p:extLst>
      <p:ext uri="{BB962C8B-B14F-4D97-AF65-F5344CB8AC3E}">
        <p14:creationId xmlns:p14="http://schemas.microsoft.com/office/powerpoint/2010/main" val="2055253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90C1A-0AAD-8375-FC9C-882D60DC0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04667-C53E-CD6B-9602-FEBDA617E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Dataset Annotation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D3036D-F01C-EAB9-4B73-AE73D3BCD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820" y="2053468"/>
            <a:ext cx="8576359" cy="455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11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EC8E1-8F27-031F-C034-4660FA3D0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Proposed Model</a:t>
            </a:r>
            <a:br>
              <a:rPr lang="en-US" dirty="0"/>
            </a:br>
            <a:r>
              <a:rPr lang="en-US" sz="2400" dirty="0"/>
              <a:t>(Our Model)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166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35663-7346-AEA8-333B-D3C79B6A4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90E59-BEBF-BCB7-EF59-DCDFC6EB2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06204"/>
            <a:ext cx="10795462" cy="4036534"/>
          </a:xfrm>
        </p:spPr>
        <p:txBody>
          <a:bodyPr>
            <a:normAutofit fontScale="92500"/>
          </a:bodyPr>
          <a:lstStyle/>
          <a:p>
            <a:r>
              <a:rPr lang="en-US" dirty="0"/>
              <a:t>We utilized </a:t>
            </a:r>
            <a:r>
              <a:rPr lang="en-US" b="1" dirty="0"/>
              <a:t>RT-DETR</a:t>
            </a:r>
            <a:r>
              <a:rPr lang="en-US" dirty="0"/>
              <a:t> (Real-Time Detection Transformer) for sperm detection, a cutting-edge deep learning model designed for fast and accurate object detection.</a:t>
            </a:r>
          </a:p>
          <a:p>
            <a:pPr>
              <a:buNone/>
            </a:pPr>
            <a:r>
              <a:rPr lang="en-US" b="1" dirty="0"/>
              <a:t>Why RT-DETR?</a:t>
            </a:r>
            <a:endParaRPr lang="en-US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/>
              <a:t>High Accuracy:</a:t>
            </a:r>
            <a:r>
              <a:rPr lang="en-US" dirty="0"/>
              <a:t> Excels at detecting small objects like sperm cells with precise localization.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/>
              <a:t>Real-Time Performance:</a:t>
            </a:r>
            <a:r>
              <a:rPr lang="en-US" dirty="0"/>
              <a:t> Provides fast detection speeds, essential for laboratory environments requiring quick analysis.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/>
              <a:t>Transformer Architecture:</a:t>
            </a:r>
            <a:r>
              <a:rPr lang="en-US" dirty="0"/>
              <a:t> Captures global image context, improving the model's ability to detect subtle abnormalities.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/>
              <a:t>Efficiency:</a:t>
            </a:r>
            <a:r>
              <a:rPr lang="en-US" dirty="0"/>
              <a:t> Offers a strong balance between performance and computational cost, making it suitable for both web and desktop applications.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9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6177EE-1356-4ED0-8FF0-61CF8817E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110DF80-7755-48B5-8B8F-47C1B9CE5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366681"/>
            <a:ext cx="12192000" cy="4491318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360267-445A-F780-339D-4A47BC03A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910470" cy="2023673"/>
          </a:xfrm>
        </p:spPr>
        <p:txBody>
          <a:bodyPr anchor="ctr">
            <a:normAutofit/>
          </a:bodyPr>
          <a:lstStyle/>
          <a:p>
            <a:r>
              <a:rPr lang="en-US" dirty="0"/>
              <a:t>Model Architecture</a:t>
            </a:r>
          </a:p>
        </p:txBody>
      </p:sp>
      <p:pic>
        <p:nvPicPr>
          <p:cNvPr id="4" name="Picture 3" descr="A diagram of a flowchart">
            <a:extLst>
              <a:ext uri="{FF2B5EF4-FFF2-40B4-BE49-F238E27FC236}">
                <a16:creationId xmlns:a16="http://schemas.microsoft.com/office/drawing/2014/main" id="{60136279-135A-32EC-66F7-2A6E4F1A0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271"/>
            <a:ext cx="12188952" cy="438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82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60811-E9ED-D11F-2F3B-A9A1D8F7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Workflow</a:t>
            </a:r>
          </a:p>
        </p:txBody>
      </p:sp>
      <p:pic>
        <p:nvPicPr>
          <p:cNvPr id="7" name="Content Placeholder 6" descr="A diagram of a model">
            <a:extLst>
              <a:ext uri="{FF2B5EF4-FFF2-40B4-BE49-F238E27FC236}">
                <a16:creationId xmlns:a16="http://schemas.microsoft.com/office/drawing/2014/main" id="{E73D69A0-4A6F-E96F-D86A-47D45C149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035" y="2264791"/>
            <a:ext cx="7771929" cy="4035425"/>
          </a:xfrm>
        </p:spPr>
      </p:pic>
    </p:spTree>
    <p:extLst>
      <p:ext uri="{BB962C8B-B14F-4D97-AF65-F5344CB8AC3E}">
        <p14:creationId xmlns:p14="http://schemas.microsoft.com/office/powerpoint/2010/main" val="2661579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E72AB-737F-3FEE-39EE-608AA62B1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Tools and Libraries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AA7E2C0-5973-E8FB-5E94-A609A03F0FC1}"/>
              </a:ext>
            </a:extLst>
          </p:cNvPr>
          <p:cNvGrpSpPr/>
          <p:nvPr/>
        </p:nvGrpSpPr>
        <p:grpSpPr>
          <a:xfrm>
            <a:off x="2151579" y="2258550"/>
            <a:ext cx="7888842" cy="3557378"/>
            <a:chOff x="1725365" y="2571788"/>
            <a:chExt cx="7888842" cy="3557378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513DAF9D-A4A4-8B66-768B-AF78BD6D4AE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55525555"/>
                </p:ext>
              </p:extLst>
            </p:nvPr>
          </p:nvGraphicFramePr>
          <p:xfrm>
            <a:off x="1725365" y="2581294"/>
            <a:ext cx="4794785" cy="354787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aphicFrame>
          <p:nvGraphicFramePr>
            <p:cNvPr id="6" name="Diagram 5">
              <a:extLst>
                <a:ext uri="{FF2B5EF4-FFF2-40B4-BE49-F238E27FC236}">
                  <a16:creationId xmlns:a16="http://schemas.microsoft.com/office/drawing/2014/main" id="{75A7C9A5-3205-8EB0-9233-CF5B3A5E1C3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182815"/>
                </p:ext>
              </p:extLst>
            </p:nvPr>
          </p:nvGraphicFramePr>
          <p:xfrm>
            <a:off x="4819422" y="2571788"/>
            <a:ext cx="4794785" cy="354787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03853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395AA-FA9D-4201-3434-F1579C0DC5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Desktop Application</a:t>
            </a:r>
          </a:p>
        </p:txBody>
      </p:sp>
    </p:spTree>
    <p:extLst>
      <p:ext uri="{BB962C8B-B14F-4D97-AF65-F5344CB8AC3E}">
        <p14:creationId xmlns:p14="http://schemas.microsoft.com/office/powerpoint/2010/main" val="2185773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7D4A6-79E6-9092-9FE2-660C90E72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Application idea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D3A3F-CEEC-60F8-B1E9-A670C9C73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We develop </a:t>
            </a:r>
            <a:r>
              <a:rPr lang="en-US" dirty="0"/>
              <a:t>a Desktop application to Guarantee uninterrupted lab work, enhances accuracy through direct equipment connection, and supports better patient care through structured data management.</a:t>
            </a:r>
          </a:p>
          <a:p>
            <a:r>
              <a:rPr lang="en-US" b="1" dirty="0"/>
              <a:t>Key Features: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/>
              <a:t>Offline Support:</a:t>
            </a:r>
            <a:br>
              <a:rPr lang="en-US" dirty="0"/>
            </a:br>
            <a:r>
              <a:rPr lang="en-US" dirty="0"/>
              <a:t>Stores and manages data locally, allowing continuous work without internet access.</a:t>
            </a:r>
            <a:endParaRPr lang="en-US" b="1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/>
              <a:t>Equipment Integration:</a:t>
            </a:r>
            <a:br>
              <a:rPr lang="en-US" dirty="0"/>
            </a:br>
            <a:r>
              <a:rPr lang="en-US" dirty="0"/>
              <a:t>Can connect and integrate with laboratory equipment, enabling direct data import and reducing manual entry errors.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/>
              <a:t>Multi-Sample Patient Tracking:</a:t>
            </a:r>
            <a:br>
              <a:rPr lang="en-US" dirty="0"/>
            </a:br>
            <a:r>
              <a:rPr lang="en-US" dirty="0"/>
              <a:t>Supports linking multiple samples to a single patient, facilitating easier monitoring of patient condition over time.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185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C5C2B-8292-8226-0BA4-A0AA67149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635B7-B9D3-8D54-C864-85A5A5128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3"/>
            <a:ext cx="5545870" cy="8485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Screenshots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DDF9D2B8-326F-E4B7-0B38-4E63A854E0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690174"/>
            <a:ext cx="5545867" cy="43289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0" marR="0" lvl="0" fontAlgn="base">
              <a:spcBef>
                <a:spcPct val="0"/>
              </a:spcBef>
              <a:spcAft>
                <a:spcPts val="600"/>
              </a:spcAft>
              <a:buClr>
                <a:schemeClr val="accent5"/>
              </a:buClr>
              <a:buSzTx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effectLst/>
              </a:rPr>
              <a:t>Objective: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</a:rPr>
              <a:t>Detect and classify sperm cells from microscope images using a deep learning model.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>
                <a:schemeClr val="accent5"/>
              </a:buClr>
              <a:buSzTx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effectLst/>
              </a:rPr>
              <a:t>Process Overview: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>
                <a:schemeClr val="accent5"/>
              </a:buClr>
              <a:buSzTx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effectLst/>
              </a:rPr>
              <a:t>Mode l: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</a:rPr>
              <a:t>  RT-DETR 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>
                <a:schemeClr val="accent5"/>
              </a:buClr>
              <a:buSzTx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effectLst/>
              </a:rPr>
              <a:t>Input: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</a:rPr>
              <a:t> Supports image, video, webcam, or batch processing.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>
                <a:schemeClr val="accent5"/>
              </a:buClr>
              <a:buSzTx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effectLst/>
              </a:rPr>
              <a:t>Detection Output: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effectLst/>
            </a:endParaRPr>
          </a:p>
          <a:p>
            <a:pPr marL="457200" marR="0" lvl="1" fontAlgn="base">
              <a:spcBef>
                <a:spcPct val="0"/>
              </a:spcBef>
              <a:spcAft>
                <a:spcPts val="600"/>
              </a:spcAft>
              <a:buClr>
                <a:schemeClr val="accent5"/>
              </a:buClr>
              <a:buSzTx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</a:rPr>
              <a:t>Identifies sperm shapes (e.g., 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effectLst/>
              </a:rPr>
              <a:t>elongated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effectLst/>
              </a:rPr>
              <a:t>tapering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</a:rPr>
              <a:t>).</a:t>
            </a:r>
          </a:p>
          <a:p>
            <a:pPr marL="457200" marR="0" lvl="1" fontAlgn="base">
              <a:spcBef>
                <a:spcPct val="0"/>
              </a:spcBef>
              <a:spcAft>
                <a:spcPts val="600"/>
              </a:spcAft>
              <a:buClr>
                <a:schemeClr val="accent5"/>
              </a:buClr>
              <a:buSzTx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</a:rPr>
              <a:t>Draws bounding boxes and confidence scores on detected cells.</a:t>
            </a:r>
          </a:p>
          <a:p>
            <a:pPr marL="457200" marR="0" lvl="1" fontAlgn="base">
              <a:spcBef>
                <a:spcPct val="0"/>
              </a:spcBef>
              <a:spcAft>
                <a:spcPts val="600"/>
              </a:spcAft>
              <a:buClr>
                <a:schemeClr val="accent5"/>
              </a:buClr>
              <a:buSzTx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</a:rPr>
              <a:t>Displays total counts for each class (e.g., elongated: 4, tapering: 1).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>
                <a:schemeClr val="accent5"/>
              </a:buClr>
              <a:buSzTx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effectLst/>
              </a:rPr>
              <a:t>Controls &amp; Features: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effectLst/>
            </a:endParaRPr>
          </a:p>
          <a:p>
            <a:pPr marL="457200" marR="0" lvl="1" fontAlgn="base">
              <a:spcBef>
                <a:spcPct val="0"/>
              </a:spcBef>
              <a:spcAft>
                <a:spcPts val="600"/>
              </a:spcAft>
              <a:buClr>
                <a:schemeClr val="accent5"/>
              </a:buClr>
              <a:buSzTx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</a:rPr>
              <a:t>Adjustable Confidence &amp;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effectLst/>
              </a:rPr>
              <a:t>IoU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</a:rPr>
              <a:t> thresholds.</a:t>
            </a:r>
          </a:p>
          <a:p>
            <a:pPr marL="457200" marR="0" lvl="1" fontAlgn="base">
              <a:spcBef>
                <a:spcPct val="0"/>
              </a:spcBef>
              <a:spcAft>
                <a:spcPts val="600"/>
              </a:spcAft>
              <a:buClr>
                <a:schemeClr val="accent5"/>
              </a:buClr>
              <a:buSzTx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</a:rPr>
              <a:t>Options for saving output, looping, and frame control.</a:t>
            </a:r>
          </a:p>
          <a:p>
            <a:pPr marL="457200" marR="0" lvl="1" fontAlgn="base">
              <a:spcBef>
                <a:spcPct val="0"/>
              </a:spcBef>
              <a:spcAft>
                <a:spcPts val="600"/>
              </a:spcAft>
              <a:buClr>
                <a:schemeClr val="accent5"/>
              </a:buClr>
              <a:buSzTx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</a:rPr>
              <a:t>Export results and attach detection to patient records.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>
                <a:schemeClr val="accent5"/>
              </a:buClr>
              <a:buSzTx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685BCB4-50CA-DA99-BE84-111B4636F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116" y="1113905"/>
            <a:ext cx="4843360" cy="387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459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A6455-016D-4C40-2EA8-0EFBC646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A98C8-19B9-97E3-1C0B-35DE92C11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301" y="2293441"/>
            <a:ext cx="5438899" cy="3242120"/>
          </a:xfrm>
        </p:spPr>
        <p:txBody>
          <a:bodyPr>
            <a:normAutofit/>
          </a:bodyPr>
          <a:lstStyle/>
          <a:p>
            <a:r>
              <a:rPr lang="en-US" dirty="0"/>
              <a:t>01 – Introduction</a:t>
            </a:r>
          </a:p>
          <a:p>
            <a:r>
              <a:rPr lang="en-US" dirty="0"/>
              <a:t>02 – What we did</a:t>
            </a:r>
          </a:p>
          <a:p>
            <a:r>
              <a:rPr lang="en-US" dirty="0"/>
              <a:t>03 – Proposed Model</a:t>
            </a:r>
          </a:p>
          <a:p>
            <a:r>
              <a:rPr lang="en-US" dirty="0"/>
              <a:t>04 – Desktop Application</a:t>
            </a:r>
          </a:p>
          <a:p>
            <a:r>
              <a:rPr lang="en-US" dirty="0"/>
              <a:t>05 – </a:t>
            </a:r>
            <a:r>
              <a:rPr lang="en-US" dirty="0" err="1"/>
              <a:t>ChatBot</a:t>
            </a:r>
            <a:endParaRPr lang="en-US" dirty="0"/>
          </a:p>
          <a:p>
            <a:r>
              <a:rPr lang="en-US" dirty="0"/>
              <a:t>06 - High-Level System Overview</a:t>
            </a:r>
          </a:p>
          <a:p>
            <a:r>
              <a:rPr lang="en-US" dirty="0"/>
              <a:t>07 – Front-end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834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65434-4E4A-785D-DB8B-486057903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48DA5-D16B-FA21-D0D0-00DB5B00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545870" cy="16585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Screenshots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D4771D-1E4F-7BEB-0099-488171670DEE}"/>
              </a:ext>
            </a:extLst>
          </p:cNvPr>
          <p:cNvSpPr txBox="1"/>
          <p:nvPr/>
        </p:nvSpPr>
        <p:spPr>
          <a:xfrm>
            <a:off x="609600" y="2548521"/>
            <a:ext cx="5545867" cy="3470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sz="1500" b="1" dirty="0"/>
              <a:t>Purpose:</a:t>
            </a:r>
            <a:br>
              <a:rPr lang="en-US" sz="1500" dirty="0"/>
            </a:br>
            <a:r>
              <a:rPr lang="en-US" sz="1500" dirty="0"/>
              <a:t>Analyze the distribution and confidence of detected sperm morphologies for informed assessment.</a:t>
            </a:r>
          </a:p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sz="1500" b="1" dirty="0"/>
              <a:t>Key Visualizations:</a:t>
            </a:r>
            <a:endParaRPr lang="en-US" sz="1500" dirty="0"/>
          </a:p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sz="1500" b="1" dirty="0"/>
              <a:t>Class Distribution:</a:t>
            </a:r>
            <a:br>
              <a:rPr lang="en-US" sz="1500" dirty="0"/>
            </a:br>
            <a:r>
              <a:rPr lang="en-US" sz="1500" dirty="0"/>
              <a:t>Shows proportion of detected sperm types (e.g., elongated: 37.5%, tapering: 37.5%, etc.).</a:t>
            </a:r>
          </a:p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sz="1500" b="1" dirty="0"/>
              <a:t>Confidence Distribution:</a:t>
            </a:r>
            <a:br>
              <a:rPr lang="en-US" sz="1500" dirty="0"/>
            </a:br>
            <a:r>
              <a:rPr lang="en-US" sz="1500" dirty="0"/>
              <a:t>Displays average detection confidence per class </a:t>
            </a:r>
          </a:p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sz="1500" b="1" dirty="0"/>
              <a:t>Bounding Box Sizes:</a:t>
            </a:r>
            <a:br>
              <a:rPr lang="en-US" sz="1500" dirty="0"/>
            </a:br>
            <a:r>
              <a:rPr lang="en-US" sz="1500" dirty="0"/>
              <a:t>Indicates average object size per class, helpful for morphology comparison.</a:t>
            </a:r>
          </a:p>
          <a:p>
            <a:pPr>
              <a:spcAft>
                <a:spcPts val="600"/>
              </a:spcAft>
              <a:buClr>
                <a:schemeClr val="accent5"/>
              </a:buClr>
            </a:pPr>
            <a:endParaRPr lang="en-US" sz="1500" dirty="0"/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CA8FC1F-F39C-AB76-C93C-9788A889A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116" y="1690174"/>
            <a:ext cx="4289283" cy="330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44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EB2A0-4160-CF38-09DD-397C3DAAE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45AA2-DA6A-F9D7-08F6-36A209BB2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545870" cy="16585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Screenshots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79FB19-47D9-4E69-41F1-683375D5ECA5}"/>
              </a:ext>
            </a:extLst>
          </p:cNvPr>
          <p:cNvSpPr txBox="1"/>
          <p:nvPr/>
        </p:nvSpPr>
        <p:spPr>
          <a:xfrm>
            <a:off x="609600" y="2548521"/>
            <a:ext cx="5545867" cy="3470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sz="1500" b="1" dirty="0"/>
              <a:t>Patients Table:</a:t>
            </a:r>
            <a:endParaRPr lang="ar-EG" sz="1500" b="1" dirty="0"/>
          </a:p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sz="1500" dirty="0"/>
              <a:t>This interface provides a centralized platform for managing patient records within a medical or diagnostic system.</a:t>
            </a:r>
          </a:p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sz="1500" b="1" dirty="0"/>
              <a:t>Also include:</a:t>
            </a:r>
          </a:p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sz="1500" b="1" dirty="0"/>
              <a:t>Patient List Display:</a:t>
            </a:r>
            <a:r>
              <a:rPr lang="en-US" sz="1500" dirty="0"/>
              <a:t> Shows patient details including</a:t>
            </a:r>
          </a:p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sz="1500" dirty="0"/>
              <a:t>( ID, Name, Age, and Phone.)</a:t>
            </a:r>
          </a:p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sz="1500" b="1" dirty="0"/>
              <a:t>Action Buttons:</a:t>
            </a:r>
            <a:endParaRPr lang="en-US" sz="1500" dirty="0"/>
          </a:p>
          <a:p>
            <a:pPr marL="742950" lvl="1">
              <a:spcAft>
                <a:spcPts val="600"/>
              </a:spcAft>
              <a:buClr>
                <a:schemeClr val="accent5"/>
              </a:buClr>
            </a:pPr>
            <a:r>
              <a:rPr lang="en-US" sz="1500" b="1" dirty="0"/>
              <a:t>Add/Edit/Delete Patient</a:t>
            </a:r>
            <a:r>
              <a:rPr lang="en-US" sz="1500" dirty="0"/>
              <a:t> – Manage patient entries.</a:t>
            </a:r>
          </a:p>
          <a:p>
            <a:pPr marL="742950" lvl="1">
              <a:spcAft>
                <a:spcPts val="600"/>
              </a:spcAft>
              <a:buClr>
                <a:schemeClr val="accent5"/>
              </a:buClr>
            </a:pPr>
            <a:r>
              <a:rPr lang="en-US" sz="1500" b="1" dirty="0"/>
              <a:t>Attach/View Files</a:t>
            </a:r>
            <a:r>
              <a:rPr lang="en-US" sz="1500" dirty="0"/>
              <a:t> – Manage patient-related documents.</a:t>
            </a:r>
          </a:p>
          <a:p>
            <a:pPr marL="742950" lvl="1">
              <a:spcAft>
                <a:spcPts val="600"/>
              </a:spcAft>
              <a:buClr>
                <a:schemeClr val="accent5"/>
              </a:buClr>
            </a:pPr>
            <a:r>
              <a:rPr lang="en-US" sz="1500" b="1" dirty="0"/>
              <a:t>Export to PDF</a:t>
            </a:r>
            <a:r>
              <a:rPr lang="en-US" sz="1500" dirty="0"/>
              <a:t> – Generate patient reports.</a:t>
            </a:r>
          </a:p>
          <a:p>
            <a:pPr>
              <a:spcAft>
                <a:spcPts val="600"/>
              </a:spcAft>
              <a:buClr>
                <a:schemeClr val="accent5"/>
              </a:buClr>
            </a:pPr>
            <a:endParaRPr lang="en-US" sz="1500" dirty="0"/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C41BB3B-0D65-1AA8-2F30-3D6874372F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116" y="1690174"/>
            <a:ext cx="4289283" cy="330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412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7AC57-9D1F-B451-5B1A-323ED2B79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90DED-53E4-5805-C071-D2E91C886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6278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Screenshots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1317A0-1FFD-6AA4-D94D-C79D0EABD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8400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4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C07B2-6A89-65B5-AD45-9F8EF30E96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124" y="577447"/>
            <a:ext cx="10969752" cy="3130807"/>
          </a:xfrm>
        </p:spPr>
        <p:txBody>
          <a:bodyPr/>
          <a:lstStyle/>
          <a:p>
            <a:pPr algn="ctr"/>
            <a:r>
              <a:rPr lang="en-US" dirty="0" err="1"/>
              <a:t>ChatBot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59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F7E37-7CB3-964A-CB53-43227CE59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Medical Chatbot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F0D07B-4685-C87B-9FC8-D5E2407D0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369" y="2106613"/>
            <a:ext cx="8535262" cy="4035425"/>
          </a:xfrm>
        </p:spPr>
      </p:pic>
    </p:spTree>
    <p:extLst>
      <p:ext uri="{BB962C8B-B14F-4D97-AF65-F5344CB8AC3E}">
        <p14:creationId xmlns:p14="http://schemas.microsoft.com/office/powerpoint/2010/main" val="2434624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11DB7-EECF-76B1-375B-3B9E6247D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Medical Chatbot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3BC73-5D33-159B-220E-22F7B7172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>
                <a:latin typeface="+mj-lt"/>
              </a:rPr>
              <a:t>Goal</a:t>
            </a:r>
            <a:r>
              <a:rPr lang="en-US" dirty="0"/>
              <a:t>: </a:t>
            </a:r>
            <a:r>
              <a:rPr lang="en-US" dirty="0">
                <a:latin typeface="+mj-lt"/>
              </a:rPr>
              <a:t>Create an intelligent assistant that answers fertility and medical questions in both Arabic and English using real-time information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sz="2400" b="1" dirty="0"/>
              <a:t>-Motivation</a:t>
            </a:r>
            <a:r>
              <a:rPr lang="en-US" sz="2400" dirty="0"/>
              <a:t>:</a:t>
            </a:r>
          </a:p>
          <a:p>
            <a:r>
              <a:rPr lang="en-US" dirty="0">
                <a:latin typeface="+mj-lt"/>
              </a:rPr>
              <a:t>Difficulty accessing trustworthy medical info, especially in Arabic.</a:t>
            </a:r>
          </a:p>
          <a:p>
            <a:r>
              <a:rPr lang="en-US" dirty="0">
                <a:latin typeface="+mj-lt"/>
              </a:rPr>
              <a:t>Increasing interest in fertility education and male reproductive health.</a:t>
            </a:r>
          </a:p>
          <a:p>
            <a:r>
              <a:rPr lang="en-US" dirty="0">
                <a:latin typeface="+mj-lt"/>
              </a:rPr>
              <a:t>Desire to apply AI for social good.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887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E629A-11AD-2B2A-6816-200DEEF32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CCA3D-701D-8A99-9170-79B4672131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124" y="921576"/>
            <a:ext cx="10969752" cy="3130807"/>
          </a:xfrm>
        </p:spPr>
        <p:txBody>
          <a:bodyPr/>
          <a:lstStyle/>
          <a:p>
            <a:pPr algn="ctr"/>
            <a:r>
              <a:rPr lang="en-US" dirty="0"/>
              <a:t>High-Level </a:t>
            </a:r>
            <a:br>
              <a:rPr lang="en-US" dirty="0"/>
            </a:br>
            <a:r>
              <a:rPr lang="en-US" dirty="0"/>
              <a:t>System Overview</a:t>
            </a:r>
          </a:p>
        </p:txBody>
      </p:sp>
    </p:spTree>
    <p:extLst>
      <p:ext uri="{BB962C8B-B14F-4D97-AF65-F5344CB8AC3E}">
        <p14:creationId xmlns:p14="http://schemas.microsoft.com/office/powerpoint/2010/main" val="533790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04542-8F4E-B7B1-CC14-75DBC247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7653"/>
            <a:ext cx="10972800" cy="1445342"/>
          </a:xfrm>
        </p:spPr>
        <p:txBody>
          <a:bodyPr>
            <a:noAutofit/>
          </a:bodyPr>
          <a:lstStyle/>
          <a:p>
            <a:r>
              <a:rPr lang="en-US" b="1"/>
              <a:t>System Features</a:t>
            </a:r>
            <a:br>
              <a:rPr lang="en-US" b="1"/>
            </a:b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87100A2-3DD7-CE30-E24F-07D48B2F33F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9599" y="1115994"/>
            <a:ext cx="10048569" cy="496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 dirty="0">
                <a:latin typeface="Arial" panose="020B0604020202020204" pitchFamily="34" charset="0"/>
              </a:rPr>
              <a:t>-</a:t>
            </a:r>
            <a:r>
              <a:rPr lang="en-US" altLang="en-US" sz="2400" b="1" dirty="0">
                <a:latin typeface="+mj-lt"/>
              </a:rPr>
              <a:t>Smart Assistant</a:t>
            </a:r>
            <a:r>
              <a:rPr lang="en-US" altLang="en-US" sz="1800" b="1" dirty="0">
                <a:latin typeface="Arial" panose="020B0604020202020204" pitchFamily="34" charset="0"/>
              </a:rPr>
              <a:t>: </a:t>
            </a:r>
            <a:r>
              <a:rPr lang="en-US" altLang="en-US" sz="1800" dirty="0">
                <a:latin typeface="Arial" panose="020B0604020202020204" pitchFamily="34" charset="0"/>
              </a:rPr>
              <a:t> </a:t>
            </a:r>
            <a:r>
              <a:rPr lang="en-US" altLang="en-US" dirty="0">
                <a:latin typeface="Arial" panose="020B0604020202020204" pitchFamily="34" charset="0"/>
              </a:rPr>
              <a:t>powered by LLaMA-3 (via </a:t>
            </a:r>
            <a:r>
              <a:rPr lang="en-US" altLang="en-US" dirty="0" err="1">
                <a:latin typeface="Arial" panose="020B0604020202020204" pitchFamily="34" charset="0"/>
              </a:rPr>
              <a:t>Groq</a:t>
            </a:r>
            <a:r>
              <a:rPr lang="en-US" altLang="en-US" dirty="0">
                <a:latin typeface="Arial" panose="020B0604020202020204" pitchFamily="34" charset="0"/>
              </a:rPr>
              <a:t>  API).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-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Information Retrieval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from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Wikipedia (Arabic and English)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DuckDuckGo (for general medical queries)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Bilingual Support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Understands and answers in Arabic and English.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Uses translation when needed.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-Custom Knowledge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Preloaded sperm-related FAQs in Arabic.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Faster, accurate responses without hitting the API.</a:t>
            </a:r>
          </a:p>
          <a:p>
            <a:pPr>
              <a:buNone/>
            </a:pPr>
            <a:r>
              <a:rPr lang="en-US" sz="2400" b="1" dirty="0">
                <a:latin typeface="+mj-lt"/>
              </a:rPr>
              <a:t>-Cache System</a:t>
            </a:r>
            <a:r>
              <a:rPr lang="en-US" sz="2400" dirty="0">
                <a:latin typeface="+mj-lt"/>
              </a:rPr>
              <a:t>: </a:t>
            </a:r>
            <a:r>
              <a:rPr lang="en-US" dirty="0">
                <a:latin typeface="+mj-lt"/>
              </a:rPr>
              <a:t>Saves previously answered questions to JSON for efficiency.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400" b="1" dirty="0">
                <a:latin typeface="+mj-lt"/>
              </a:rPr>
              <a:t>-Web-Based UI</a:t>
            </a:r>
            <a:r>
              <a:rPr lang="en-US" sz="2400" dirty="0">
                <a:latin typeface="+mj-lt"/>
              </a:rPr>
              <a:t> (Flask):</a:t>
            </a:r>
            <a:r>
              <a:rPr lang="en-US" sz="2000" dirty="0"/>
              <a:t> ChatGPT-style frontend (via index.html)</a:t>
            </a:r>
            <a:endParaRPr lang="en-US" sz="2400" dirty="0"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032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903C3-7017-AF5B-09CD-60BA5C02A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779403"/>
          </a:xfrm>
        </p:spPr>
        <p:txBody>
          <a:bodyPr/>
          <a:lstStyle/>
          <a:p>
            <a:r>
              <a:rPr lang="en-US" dirty="0"/>
              <a:t>Technical Architecture: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1B7D6-84F5-0B66-A6AF-411680E4E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7187"/>
            <a:ext cx="10972800" cy="4805551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b="1" dirty="0"/>
              <a:t>Backend Stack:</a:t>
            </a:r>
          </a:p>
          <a:p>
            <a:r>
              <a:rPr lang="en-US" b="1" dirty="0"/>
              <a:t>-Flask</a:t>
            </a:r>
            <a:r>
              <a:rPr lang="en-US" dirty="0"/>
              <a:t>: Web server and route management.</a:t>
            </a:r>
          </a:p>
          <a:p>
            <a:r>
              <a:rPr lang="en-US" b="1" dirty="0"/>
              <a:t>-</a:t>
            </a:r>
            <a:r>
              <a:rPr lang="en-US" b="1" dirty="0" err="1"/>
              <a:t>LangChain</a:t>
            </a:r>
            <a:r>
              <a:rPr lang="en-US" b="1" dirty="0"/>
              <a:t> + </a:t>
            </a:r>
            <a:r>
              <a:rPr lang="en-US" b="1" dirty="0" err="1"/>
              <a:t>Groq</a:t>
            </a:r>
            <a:r>
              <a:rPr lang="en-US" b="1" dirty="0"/>
              <a:t> </a:t>
            </a:r>
            <a:r>
              <a:rPr lang="en-US" dirty="0"/>
              <a:t>:</a:t>
            </a:r>
          </a:p>
          <a:p>
            <a:r>
              <a:rPr lang="en-US" dirty="0"/>
              <a:t>1:LLMs with tool calling capabilities.</a:t>
            </a:r>
          </a:p>
          <a:p>
            <a:r>
              <a:rPr lang="en-US" dirty="0"/>
              <a:t>2:Executes search queries dynamically.</a:t>
            </a:r>
          </a:p>
          <a:p>
            <a:r>
              <a:rPr lang="en-US" b="1" dirty="0"/>
              <a:t>Tools Integrated</a:t>
            </a:r>
            <a:r>
              <a:rPr lang="en-US" dirty="0"/>
              <a:t>:</a:t>
            </a:r>
          </a:p>
          <a:p>
            <a:r>
              <a:rPr lang="en-US" dirty="0"/>
              <a:t>1: </a:t>
            </a:r>
            <a:r>
              <a:rPr lang="en-US" dirty="0" err="1"/>
              <a:t>DuckDuckGoSearchRun</a:t>
            </a:r>
            <a:r>
              <a:rPr lang="en-US" dirty="0"/>
              <a:t>: General search engine fallback.</a:t>
            </a:r>
          </a:p>
          <a:p>
            <a:r>
              <a:rPr lang="en-US" dirty="0"/>
              <a:t>2: </a:t>
            </a:r>
            <a:r>
              <a:rPr lang="en-US" dirty="0" err="1"/>
              <a:t>WikipediaQueryRun</a:t>
            </a:r>
            <a:r>
              <a:rPr lang="en-US" dirty="0"/>
              <a:t>: Focused on verified medical content.</a:t>
            </a:r>
          </a:p>
          <a:p>
            <a:r>
              <a:rPr lang="en-US" sz="2400" dirty="0">
                <a:latin typeface="+mj-lt"/>
              </a:rPr>
              <a:t>Translation</a:t>
            </a:r>
            <a:r>
              <a:rPr lang="en-US" dirty="0"/>
              <a:t>: </a:t>
            </a:r>
            <a:r>
              <a:rPr lang="en-US" dirty="0" err="1"/>
              <a:t>deep_translator</a:t>
            </a:r>
            <a:r>
              <a:rPr lang="en-US" dirty="0"/>
              <a:t> for English-to-Arabic fallback when result is in English</a:t>
            </a:r>
          </a:p>
          <a:p>
            <a:r>
              <a:rPr lang="en-US" sz="2400" dirty="0"/>
              <a:t>Caching</a:t>
            </a:r>
            <a:r>
              <a:rPr lang="en-US" dirty="0"/>
              <a:t>: store question-answer pairs and Reduces API calls and latency for repeated questions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20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6BDF4D-4826-490A-8307-7247A295E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E0FF4CF-25CB-4537-9BBF-28B36C76B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5328" y="1352190"/>
            <a:ext cx="7823624" cy="5505810"/>
          </a:xfrm>
          <a:custGeom>
            <a:avLst/>
            <a:gdLst>
              <a:gd name="connsiteX0" fmla="*/ 7676365 w 7823624"/>
              <a:gd name="connsiteY0" fmla="*/ 583688 h 5505810"/>
              <a:gd name="connsiteX1" fmla="*/ 7807957 w 7823624"/>
              <a:gd name="connsiteY1" fmla="*/ 609260 h 5505810"/>
              <a:gd name="connsiteX2" fmla="*/ 7823624 w 7823624"/>
              <a:gd name="connsiteY2" fmla="*/ 618028 h 5505810"/>
              <a:gd name="connsiteX3" fmla="*/ 7823624 w 7823624"/>
              <a:gd name="connsiteY3" fmla="*/ 1356037 h 5505810"/>
              <a:gd name="connsiteX4" fmla="*/ 7783921 w 7823624"/>
              <a:gd name="connsiteY4" fmla="*/ 1367061 h 5505810"/>
              <a:gd name="connsiteX5" fmla="*/ 7685829 w 7823624"/>
              <a:gd name="connsiteY5" fmla="*/ 1364631 h 5505810"/>
              <a:gd name="connsiteX6" fmla="*/ 7556041 w 7823624"/>
              <a:gd name="connsiteY6" fmla="*/ 1308528 h 5505810"/>
              <a:gd name="connsiteX7" fmla="*/ 7412440 w 7823624"/>
              <a:gd name="connsiteY7" fmla="*/ 765688 h 5505810"/>
              <a:gd name="connsiteX8" fmla="*/ 7676365 w 7823624"/>
              <a:gd name="connsiteY8" fmla="*/ 583688 h 5505810"/>
              <a:gd name="connsiteX9" fmla="*/ 7062857 w 7823624"/>
              <a:gd name="connsiteY9" fmla="*/ 396783 h 5505810"/>
              <a:gd name="connsiteX10" fmla="*/ 7127059 w 7823624"/>
              <a:gd name="connsiteY10" fmla="*/ 424535 h 5505810"/>
              <a:gd name="connsiteX11" fmla="*/ 7198094 w 7823624"/>
              <a:gd name="connsiteY11" fmla="*/ 693059 h 5505810"/>
              <a:gd name="connsiteX12" fmla="*/ 7099157 w 7823624"/>
              <a:gd name="connsiteY12" fmla="*/ 778505 h 5505810"/>
              <a:gd name="connsiteX13" fmla="*/ 7034998 w 7823624"/>
              <a:gd name="connsiteY13" fmla="*/ 780480 h 5505810"/>
              <a:gd name="connsiteX14" fmla="*/ 6970795 w 7823624"/>
              <a:gd name="connsiteY14" fmla="*/ 752727 h 5505810"/>
              <a:gd name="connsiteX15" fmla="*/ 6899760 w 7823624"/>
              <a:gd name="connsiteY15" fmla="*/ 484203 h 5505810"/>
              <a:gd name="connsiteX16" fmla="*/ 7062857 w 7823624"/>
              <a:gd name="connsiteY16" fmla="*/ 396783 h 5505810"/>
              <a:gd name="connsiteX17" fmla="*/ 1780739 w 7823624"/>
              <a:gd name="connsiteY17" fmla="*/ 1190 h 5505810"/>
              <a:gd name="connsiteX18" fmla="*/ 2850847 w 7823624"/>
              <a:gd name="connsiteY18" fmla="*/ 384530 h 5505810"/>
              <a:gd name="connsiteX19" fmla="*/ 3809413 w 7823624"/>
              <a:gd name="connsiteY19" fmla="*/ 1153764 h 5505810"/>
              <a:gd name="connsiteX20" fmla="*/ 5160376 w 7823624"/>
              <a:gd name="connsiteY20" fmla="*/ 1003825 h 5505810"/>
              <a:gd name="connsiteX21" fmla="*/ 5677238 w 7823624"/>
              <a:gd name="connsiteY21" fmla="*/ 480424 h 5505810"/>
              <a:gd name="connsiteX22" fmla="*/ 7082965 w 7823624"/>
              <a:gd name="connsiteY22" fmla="*/ 1065272 h 5505810"/>
              <a:gd name="connsiteX23" fmla="*/ 7687818 w 7823624"/>
              <a:gd name="connsiteY23" fmla="*/ 1625585 h 5505810"/>
              <a:gd name="connsiteX24" fmla="*/ 7823624 w 7823624"/>
              <a:gd name="connsiteY24" fmla="*/ 1633445 h 5505810"/>
              <a:gd name="connsiteX25" fmla="*/ 7823624 w 7823624"/>
              <a:gd name="connsiteY25" fmla="*/ 5505810 h 5505810"/>
              <a:gd name="connsiteX26" fmla="*/ 1419133 w 7823624"/>
              <a:gd name="connsiteY26" fmla="*/ 5505810 h 5505810"/>
              <a:gd name="connsiteX27" fmla="*/ 1422753 w 7823624"/>
              <a:gd name="connsiteY27" fmla="*/ 5488656 h 5505810"/>
              <a:gd name="connsiteX28" fmla="*/ 1543078 w 7823624"/>
              <a:gd name="connsiteY28" fmla="*/ 4961644 h 5505810"/>
              <a:gd name="connsiteX29" fmla="*/ 1334564 w 7823624"/>
              <a:gd name="connsiteY29" fmla="*/ 4133160 h 5505810"/>
              <a:gd name="connsiteX30" fmla="*/ 670875 w 7823624"/>
              <a:gd name="connsiteY30" fmla="*/ 3489628 h 5505810"/>
              <a:gd name="connsiteX31" fmla="*/ 499515 w 7823624"/>
              <a:gd name="connsiteY31" fmla="*/ 578153 h 5505810"/>
              <a:gd name="connsiteX32" fmla="*/ 1780739 w 7823624"/>
              <a:gd name="connsiteY32" fmla="*/ 1190 h 5505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823624" h="5505810">
                <a:moveTo>
                  <a:pt x="7676365" y="583688"/>
                </a:moveTo>
                <a:cubicBezTo>
                  <a:pt x="7719804" y="582304"/>
                  <a:pt x="7764489" y="590613"/>
                  <a:pt x="7807957" y="609260"/>
                </a:cubicBezTo>
                <a:lnTo>
                  <a:pt x="7823624" y="618028"/>
                </a:lnTo>
                <a:lnTo>
                  <a:pt x="7823624" y="1356037"/>
                </a:lnTo>
                <a:lnTo>
                  <a:pt x="7783921" y="1367061"/>
                </a:lnTo>
                <a:cubicBezTo>
                  <a:pt x="7751926" y="1371702"/>
                  <a:pt x="7718882" y="1370985"/>
                  <a:pt x="7685829" y="1364631"/>
                </a:cubicBezTo>
                <a:cubicBezTo>
                  <a:pt x="7641760" y="1356162"/>
                  <a:pt x="7597675" y="1337676"/>
                  <a:pt x="7556041" y="1308528"/>
                </a:cubicBezTo>
                <a:cubicBezTo>
                  <a:pt x="7389499" y="1191936"/>
                  <a:pt x="7325207" y="948898"/>
                  <a:pt x="7412440" y="765688"/>
                </a:cubicBezTo>
                <a:cubicBezTo>
                  <a:pt x="7466961" y="651183"/>
                  <a:pt x="7567768" y="587147"/>
                  <a:pt x="7676365" y="583688"/>
                </a:cubicBezTo>
                <a:close/>
                <a:moveTo>
                  <a:pt x="7062857" y="396783"/>
                </a:moveTo>
                <a:cubicBezTo>
                  <a:pt x="7084657" y="400973"/>
                  <a:pt x="7106463" y="410117"/>
                  <a:pt x="7127059" y="424535"/>
                </a:cubicBezTo>
                <a:cubicBezTo>
                  <a:pt x="7209442" y="482209"/>
                  <a:pt x="7241245" y="602433"/>
                  <a:pt x="7198094" y="693059"/>
                </a:cubicBezTo>
                <a:cubicBezTo>
                  <a:pt x="7176519" y="738373"/>
                  <a:pt x="7140289" y="767709"/>
                  <a:pt x="7099157" y="778505"/>
                </a:cubicBezTo>
                <a:cubicBezTo>
                  <a:pt x="7078590" y="783905"/>
                  <a:pt x="7056797" y="784670"/>
                  <a:pt x="7034998" y="780480"/>
                </a:cubicBezTo>
                <a:cubicBezTo>
                  <a:pt x="7013198" y="776289"/>
                  <a:pt x="6991391" y="767146"/>
                  <a:pt x="6970795" y="752727"/>
                </a:cubicBezTo>
                <a:cubicBezTo>
                  <a:pt x="6888412" y="695052"/>
                  <a:pt x="6856608" y="574829"/>
                  <a:pt x="6899760" y="484203"/>
                </a:cubicBezTo>
                <a:cubicBezTo>
                  <a:pt x="6932124" y="416232"/>
                  <a:pt x="6997458" y="384213"/>
                  <a:pt x="7062857" y="396783"/>
                </a:cubicBezTo>
                <a:close/>
                <a:moveTo>
                  <a:pt x="1780739" y="1190"/>
                </a:moveTo>
                <a:cubicBezTo>
                  <a:pt x="2129768" y="14988"/>
                  <a:pt x="2488852" y="148495"/>
                  <a:pt x="2850847" y="384530"/>
                </a:cubicBezTo>
                <a:cubicBezTo>
                  <a:pt x="3184362" y="601036"/>
                  <a:pt x="3487788" y="901267"/>
                  <a:pt x="3809413" y="1153764"/>
                </a:cubicBezTo>
                <a:cubicBezTo>
                  <a:pt x="4262448" y="1508236"/>
                  <a:pt x="4750558" y="1545992"/>
                  <a:pt x="5160376" y="1003825"/>
                </a:cubicBezTo>
                <a:cubicBezTo>
                  <a:pt x="5313232" y="801671"/>
                  <a:pt x="5481196" y="587300"/>
                  <a:pt x="5677238" y="480424"/>
                </a:cubicBezTo>
                <a:cubicBezTo>
                  <a:pt x="6182723" y="204840"/>
                  <a:pt x="6667481" y="431193"/>
                  <a:pt x="7082965" y="1065272"/>
                </a:cubicBezTo>
                <a:cubicBezTo>
                  <a:pt x="7249706" y="1319645"/>
                  <a:pt x="7421998" y="1601453"/>
                  <a:pt x="7687818" y="1625585"/>
                </a:cubicBezTo>
                <a:lnTo>
                  <a:pt x="7823624" y="1633445"/>
                </a:lnTo>
                <a:lnTo>
                  <a:pt x="7823624" y="5505810"/>
                </a:lnTo>
                <a:lnTo>
                  <a:pt x="1419133" y="5505810"/>
                </a:lnTo>
                <a:lnTo>
                  <a:pt x="1422753" y="5488656"/>
                </a:lnTo>
                <a:cubicBezTo>
                  <a:pt x="1462649" y="5312984"/>
                  <a:pt x="1506176" y="5138278"/>
                  <a:pt x="1543078" y="4961644"/>
                </a:cubicBezTo>
                <a:cubicBezTo>
                  <a:pt x="1609806" y="4640258"/>
                  <a:pt x="1539760" y="4343419"/>
                  <a:pt x="1334564" y="4133160"/>
                </a:cubicBezTo>
                <a:cubicBezTo>
                  <a:pt x="1117562" y="3910930"/>
                  <a:pt x="900716" y="3685928"/>
                  <a:pt x="670875" y="3489628"/>
                </a:cubicBezTo>
                <a:cubicBezTo>
                  <a:pt x="-321639" y="2642174"/>
                  <a:pt x="-67393" y="1165752"/>
                  <a:pt x="499515" y="578153"/>
                </a:cubicBezTo>
                <a:cubicBezTo>
                  <a:pt x="899852" y="163598"/>
                  <a:pt x="1331986" y="-16550"/>
                  <a:pt x="1780739" y="11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968767-C687-806E-4ED3-1E7197A30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76" y="0"/>
            <a:ext cx="10972800" cy="157080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System architecture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1AE8B9-184B-2100-E892-F94E59825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976045"/>
            <a:ext cx="11903202" cy="598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933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4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E65BFC2-BDC8-404D-8A5B-5D18A461B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8692CD0-B857-410A-881C-A1F31FB7F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7986" y="0"/>
            <a:ext cx="10615628" cy="6858000"/>
          </a:xfrm>
          <a:custGeom>
            <a:avLst/>
            <a:gdLst>
              <a:gd name="connsiteX0" fmla="*/ 7169275 w 10615628"/>
              <a:gd name="connsiteY0" fmla="*/ 5665108 h 6858000"/>
              <a:gd name="connsiteX1" fmla="*/ 7514896 w 10615628"/>
              <a:gd name="connsiteY1" fmla="*/ 6010729 h 6858000"/>
              <a:gd name="connsiteX2" fmla="*/ 7169275 w 10615628"/>
              <a:gd name="connsiteY2" fmla="*/ 6356350 h 6858000"/>
              <a:gd name="connsiteX3" fmla="*/ 6823654 w 10615628"/>
              <a:gd name="connsiteY3" fmla="*/ 6010729 h 6858000"/>
              <a:gd name="connsiteX4" fmla="*/ 7169275 w 10615628"/>
              <a:gd name="connsiteY4" fmla="*/ 5665108 h 6858000"/>
              <a:gd name="connsiteX5" fmla="*/ 10010445 w 10615628"/>
              <a:gd name="connsiteY5" fmla="*/ 2285547 h 6858000"/>
              <a:gd name="connsiteX6" fmla="*/ 10456759 w 10615628"/>
              <a:gd name="connsiteY6" fmla="*/ 2731861 h 6858000"/>
              <a:gd name="connsiteX7" fmla="*/ 10010445 w 10615628"/>
              <a:gd name="connsiteY7" fmla="*/ 3178175 h 6858000"/>
              <a:gd name="connsiteX8" fmla="*/ 9564131 w 10615628"/>
              <a:gd name="connsiteY8" fmla="*/ 2731861 h 6858000"/>
              <a:gd name="connsiteX9" fmla="*/ 10010445 w 10615628"/>
              <a:gd name="connsiteY9" fmla="*/ 2285547 h 6858000"/>
              <a:gd name="connsiteX10" fmla="*/ 10354144 w 10615628"/>
              <a:gd name="connsiteY10" fmla="*/ 1626055 h 6858000"/>
              <a:gd name="connsiteX11" fmla="*/ 10615628 w 10615628"/>
              <a:gd name="connsiteY11" fmla="*/ 1887539 h 6858000"/>
              <a:gd name="connsiteX12" fmla="*/ 10354144 w 10615628"/>
              <a:gd name="connsiteY12" fmla="*/ 2149023 h 6858000"/>
              <a:gd name="connsiteX13" fmla="*/ 10092660 w 10615628"/>
              <a:gd name="connsiteY13" fmla="*/ 1887539 h 6858000"/>
              <a:gd name="connsiteX14" fmla="*/ 10354144 w 10615628"/>
              <a:gd name="connsiteY14" fmla="*/ 1626055 h 6858000"/>
              <a:gd name="connsiteX15" fmla="*/ 1458900 w 10615628"/>
              <a:gd name="connsiteY15" fmla="*/ 620486 h 6858000"/>
              <a:gd name="connsiteX16" fmla="*/ 1905214 w 10615628"/>
              <a:gd name="connsiteY16" fmla="*/ 1066801 h 6858000"/>
              <a:gd name="connsiteX17" fmla="*/ 1458900 w 10615628"/>
              <a:gd name="connsiteY17" fmla="*/ 1513115 h 6858000"/>
              <a:gd name="connsiteX18" fmla="*/ 1012586 w 10615628"/>
              <a:gd name="connsiteY18" fmla="*/ 1066801 h 6858000"/>
              <a:gd name="connsiteX19" fmla="*/ 1458900 w 10615628"/>
              <a:gd name="connsiteY19" fmla="*/ 620486 h 6858000"/>
              <a:gd name="connsiteX20" fmla="*/ 6634576 w 10615628"/>
              <a:gd name="connsiteY20" fmla="*/ 0 h 6858000"/>
              <a:gd name="connsiteX21" fmla="*/ 10141833 w 10615628"/>
              <a:gd name="connsiteY21" fmla="*/ 0 h 6858000"/>
              <a:gd name="connsiteX22" fmla="*/ 10200259 w 10615628"/>
              <a:gd name="connsiteY22" fmla="*/ 112226 h 6858000"/>
              <a:gd name="connsiteX23" fmla="*/ 9914574 w 10615628"/>
              <a:gd name="connsiteY23" fmla="*/ 1675664 h 6858000"/>
              <a:gd name="connsiteX24" fmla="*/ 9361608 w 10615628"/>
              <a:gd name="connsiteY24" fmla="*/ 2357295 h 6858000"/>
              <a:gd name="connsiteX25" fmla="*/ 9334634 w 10615628"/>
              <a:gd name="connsiteY25" fmla="*/ 3068329 h 6858000"/>
              <a:gd name="connsiteX26" fmla="*/ 9815041 w 10615628"/>
              <a:gd name="connsiteY26" fmla="*/ 3852733 h 6858000"/>
              <a:gd name="connsiteX27" fmla="*/ 9376175 w 10615628"/>
              <a:gd name="connsiteY27" fmla="*/ 5163128 h 6858000"/>
              <a:gd name="connsiteX28" fmla="*/ 7869812 w 10615628"/>
              <a:gd name="connsiteY28" fmla="*/ 5397802 h 6858000"/>
              <a:gd name="connsiteX29" fmla="*/ 6545391 w 10615628"/>
              <a:gd name="connsiteY29" fmla="*/ 5591204 h 6858000"/>
              <a:gd name="connsiteX30" fmla="*/ 5772722 w 10615628"/>
              <a:gd name="connsiteY30" fmla="*/ 6463273 h 6858000"/>
              <a:gd name="connsiteX31" fmla="*/ 5542128 w 10615628"/>
              <a:gd name="connsiteY31" fmla="*/ 6751894 h 6858000"/>
              <a:gd name="connsiteX32" fmla="*/ 5455474 w 10615628"/>
              <a:gd name="connsiteY32" fmla="*/ 6858000 h 6858000"/>
              <a:gd name="connsiteX33" fmla="*/ 3884321 w 10615628"/>
              <a:gd name="connsiteY33" fmla="*/ 6858000 h 6858000"/>
              <a:gd name="connsiteX34" fmla="*/ 3874161 w 10615628"/>
              <a:gd name="connsiteY34" fmla="*/ 6844415 h 6858000"/>
              <a:gd name="connsiteX35" fmla="*/ 3692625 w 10615628"/>
              <a:gd name="connsiteY35" fmla="*/ 6276208 h 6858000"/>
              <a:gd name="connsiteX36" fmla="*/ 2561203 w 10615628"/>
              <a:gd name="connsiteY36" fmla="*/ 5655807 h 6858000"/>
              <a:gd name="connsiteX37" fmla="*/ 69616 w 10615628"/>
              <a:gd name="connsiteY37" fmla="*/ 4277707 h 6858000"/>
              <a:gd name="connsiteX38" fmla="*/ 1642 w 10615628"/>
              <a:gd name="connsiteY38" fmla="*/ 3679829 h 6858000"/>
              <a:gd name="connsiteX39" fmla="*/ 368893 w 10615628"/>
              <a:gd name="connsiteY39" fmla="*/ 2516307 h 6858000"/>
              <a:gd name="connsiteX40" fmla="*/ 1113509 w 10615628"/>
              <a:gd name="connsiteY40" fmla="*/ 2192619 h 6858000"/>
              <a:gd name="connsiteX41" fmla="*/ 2037232 w 10615628"/>
              <a:gd name="connsiteY41" fmla="*/ 2005556 h 6858000"/>
              <a:gd name="connsiteX42" fmla="*/ 2547311 w 10615628"/>
              <a:gd name="connsiteY42" fmla="*/ 1405116 h 6858000"/>
              <a:gd name="connsiteX43" fmla="*/ 3900863 w 10615628"/>
              <a:gd name="connsiteY43" fmla="*/ 578768 h 6858000"/>
              <a:gd name="connsiteX44" fmla="*/ 4571571 w 10615628"/>
              <a:gd name="connsiteY44" fmla="*/ 860779 h 6858000"/>
              <a:gd name="connsiteX45" fmla="*/ 6039225 w 10615628"/>
              <a:gd name="connsiteY45" fmla="*/ 631501 h 6858000"/>
              <a:gd name="connsiteX46" fmla="*/ 6449432 w 10615628"/>
              <a:gd name="connsiteY46" fmla="*/ 1932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615628" h="6858000">
                <a:moveTo>
                  <a:pt x="7169275" y="5665108"/>
                </a:moveTo>
                <a:cubicBezTo>
                  <a:pt x="7360156" y="5665108"/>
                  <a:pt x="7514896" y="5819848"/>
                  <a:pt x="7514896" y="6010729"/>
                </a:cubicBezTo>
                <a:cubicBezTo>
                  <a:pt x="7514896" y="6201610"/>
                  <a:pt x="7360156" y="6356350"/>
                  <a:pt x="7169275" y="6356350"/>
                </a:cubicBezTo>
                <a:cubicBezTo>
                  <a:pt x="6978394" y="6356350"/>
                  <a:pt x="6823654" y="6201610"/>
                  <a:pt x="6823654" y="6010729"/>
                </a:cubicBezTo>
                <a:cubicBezTo>
                  <a:pt x="6823654" y="5819848"/>
                  <a:pt x="6978394" y="5665108"/>
                  <a:pt x="7169275" y="5665108"/>
                </a:cubicBezTo>
                <a:close/>
                <a:moveTo>
                  <a:pt x="10010445" y="2285547"/>
                </a:moveTo>
                <a:cubicBezTo>
                  <a:pt x="10256937" y="2285547"/>
                  <a:pt x="10456759" y="2485369"/>
                  <a:pt x="10456759" y="2731861"/>
                </a:cubicBezTo>
                <a:cubicBezTo>
                  <a:pt x="10456759" y="2978353"/>
                  <a:pt x="10256937" y="3178175"/>
                  <a:pt x="10010445" y="3178175"/>
                </a:cubicBezTo>
                <a:cubicBezTo>
                  <a:pt x="9763953" y="3178175"/>
                  <a:pt x="9564131" y="2978353"/>
                  <a:pt x="9564131" y="2731861"/>
                </a:cubicBezTo>
                <a:cubicBezTo>
                  <a:pt x="9564131" y="2485369"/>
                  <a:pt x="9763953" y="2285547"/>
                  <a:pt x="10010445" y="2285547"/>
                </a:cubicBezTo>
                <a:close/>
                <a:moveTo>
                  <a:pt x="10354144" y="1626055"/>
                </a:moveTo>
                <a:cubicBezTo>
                  <a:pt x="10498558" y="1626055"/>
                  <a:pt x="10615628" y="1743125"/>
                  <a:pt x="10615628" y="1887539"/>
                </a:cubicBezTo>
                <a:cubicBezTo>
                  <a:pt x="10615628" y="2031953"/>
                  <a:pt x="10498558" y="2149023"/>
                  <a:pt x="10354144" y="2149023"/>
                </a:cubicBezTo>
                <a:cubicBezTo>
                  <a:pt x="10209730" y="2149023"/>
                  <a:pt x="10092660" y="2031953"/>
                  <a:pt x="10092660" y="1887539"/>
                </a:cubicBezTo>
                <a:cubicBezTo>
                  <a:pt x="10092660" y="1743125"/>
                  <a:pt x="10209730" y="1626055"/>
                  <a:pt x="10354144" y="1626055"/>
                </a:cubicBezTo>
                <a:close/>
                <a:moveTo>
                  <a:pt x="1458900" y="620486"/>
                </a:moveTo>
                <a:cubicBezTo>
                  <a:pt x="1705392" y="620486"/>
                  <a:pt x="1905214" y="820308"/>
                  <a:pt x="1905214" y="1066801"/>
                </a:cubicBezTo>
                <a:cubicBezTo>
                  <a:pt x="1905214" y="1313293"/>
                  <a:pt x="1705392" y="1513115"/>
                  <a:pt x="1458900" y="1513115"/>
                </a:cubicBezTo>
                <a:cubicBezTo>
                  <a:pt x="1212408" y="1513115"/>
                  <a:pt x="1012586" y="1313293"/>
                  <a:pt x="1012586" y="1066801"/>
                </a:cubicBezTo>
                <a:cubicBezTo>
                  <a:pt x="1012586" y="820308"/>
                  <a:pt x="1212408" y="620486"/>
                  <a:pt x="1458900" y="620486"/>
                </a:cubicBezTo>
                <a:close/>
                <a:moveTo>
                  <a:pt x="6634576" y="0"/>
                </a:moveTo>
                <a:lnTo>
                  <a:pt x="10141833" y="0"/>
                </a:lnTo>
                <a:lnTo>
                  <a:pt x="10200259" y="112226"/>
                </a:lnTo>
                <a:cubicBezTo>
                  <a:pt x="10410238" y="575267"/>
                  <a:pt x="10394871" y="1153566"/>
                  <a:pt x="9914574" y="1675664"/>
                </a:cubicBezTo>
                <a:cubicBezTo>
                  <a:pt x="9716855" y="1890647"/>
                  <a:pt x="9539637" y="2125050"/>
                  <a:pt x="9361608" y="2357295"/>
                </a:cubicBezTo>
                <a:cubicBezTo>
                  <a:pt x="9193291" y="2576999"/>
                  <a:pt x="9188571" y="2830555"/>
                  <a:pt x="9334634" y="3068329"/>
                </a:cubicBezTo>
                <a:cubicBezTo>
                  <a:pt x="9495669" y="3329572"/>
                  <a:pt x="9683003" y="3577867"/>
                  <a:pt x="9815041" y="3852733"/>
                </a:cubicBezTo>
                <a:cubicBezTo>
                  <a:pt x="10050524" y="4342849"/>
                  <a:pt x="9955574" y="4825683"/>
                  <a:pt x="9376175" y="5163128"/>
                </a:cubicBezTo>
                <a:cubicBezTo>
                  <a:pt x="8901028" y="5439881"/>
                  <a:pt x="8396076" y="5450671"/>
                  <a:pt x="7869812" y="5397802"/>
                </a:cubicBezTo>
                <a:cubicBezTo>
                  <a:pt x="7414763" y="5352215"/>
                  <a:pt x="6924916" y="5316880"/>
                  <a:pt x="6545391" y="5591204"/>
                </a:cubicBezTo>
                <a:cubicBezTo>
                  <a:pt x="6238293" y="5813470"/>
                  <a:pt x="6024794" y="6166020"/>
                  <a:pt x="5772722" y="6463273"/>
                </a:cubicBezTo>
                <a:cubicBezTo>
                  <a:pt x="5693284" y="6557075"/>
                  <a:pt x="5618532" y="6655327"/>
                  <a:pt x="5542128" y="6751894"/>
                </a:cubicBezTo>
                <a:lnTo>
                  <a:pt x="5455474" y="6858000"/>
                </a:lnTo>
                <a:lnTo>
                  <a:pt x="3884321" y="6858000"/>
                </a:lnTo>
                <a:lnTo>
                  <a:pt x="3874161" y="6844415"/>
                </a:lnTo>
                <a:cubicBezTo>
                  <a:pt x="3769501" y="6682571"/>
                  <a:pt x="3725803" y="6471500"/>
                  <a:pt x="3692625" y="6276208"/>
                </a:cubicBezTo>
                <a:cubicBezTo>
                  <a:pt x="3594979" y="5704765"/>
                  <a:pt x="2996562" y="5529974"/>
                  <a:pt x="2561203" y="5655807"/>
                </a:cubicBezTo>
                <a:cubicBezTo>
                  <a:pt x="1295583" y="6024676"/>
                  <a:pt x="405172" y="5378784"/>
                  <a:pt x="69616" y="4277707"/>
                </a:cubicBezTo>
                <a:cubicBezTo>
                  <a:pt x="12162" y="4089023"/>
                  <a:pt x="22817" y="3880246"/>
                  <a:pt x="1642" y="3679829"/>
                </a:cubicBezTo>
                <a:cubicBezTo>
                  <a:pt x="-11845" y="3246492"/>
                  <a:pt x="53163" y="2840534"/>
                  <a:pt x="368893" y="2516307"/>
                </a:cubicBezTo>
                <a:cubicBezTo>
                  <a:pt x="570253" y="2309552"/>
                  <a:pt x="826642" y="2227146"/>
                  <a:pt x="1113509" y="2192619"/>
                </a:cubicBezTo>
                <a:cubicBezTo>
                  <a:pt x="1425464" y="2154856"/>
                  <a:pt x="1739170" y="2099965"/>
                  <a:pt x="2037232" y="2005556"/>
                </a:cubicBezTo>
                <a:cubicBezTo>
                  <a:pt x="2313447" y="1917890"/>
                  <a:pt x="2430109" y="1649903"/>
                  <a:pt x="2547311" y="1405116"/>
                </a:cubicBezTo>
                <a:cubicBezTo>
                  <a:pt x="2839303" y="794963"/>
                  <a:pt x="3300289" y="490428"/>
                  <a:pt x="3900863" y="578768"/>
                </a:cubicBezTo>
                <a:cubicBezTo>
                  <a:pt x="4133784" y="613024"/>
                  <a:pt x="4362118" y="739802"/>
                  <a:pt x="4571571" y="860779"/>
                </a:cubicBezTo>
                <a:cubicBezTo>
                  <a:pt x="5133169" y="1185277"/>
                  <a:pt x="5641898" y="1029502"/>
                  <a:pt x="6039225" y="631501"/>
                </a:cubicBezTo>
                <a:cubicBezTo>
                  <a:pt x="6180164" y="489888"/>
                  <a:pt x="6313483" y="339980"/>
                  <a:pt x="6449432" y="1932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F8A578-AE61-734F-A9D4-9789ADE0B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7214" y="557783"/>
            <a:ext cx="6798833" cy="31308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024951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0FB4C3-328A-FE22-2D34-7A0DBE7BF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Background Fill">
            <a:extLst>
              <a:ext uri="{FF2B5EF4-FFF2-40B4-BE49-F238E27FC236}">
                <a16:creationId xmlns:a16="http://schemas.microsoft.com/office/drawing/2014/main" id="{646AC165-05EB-86D8-CBA9-58F272B21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D0DF31-CCCC-60B8-11D0-622769045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2D6EC54-803C-5DEB-618F-E3F2C6BAAA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5328" y="1352190"/>
            <a:ext cx="7823624" cy="5505810"/>
          </a:xfrm>
          <a:custGeom>
            <a:avLst/>
            <a:gdLst>
              <a:gd name="connsiteX0" fmla="*/ 7676365 w 7823624"/>
              <a:gd name="connsiteY0" fmla="*/ 583688 h 5505810"/>
              <a:gd name="connsiteX1" fmla="*/ 7807957 w 7823624"/>
              <a:gd name="connsiteY1" fmla="*/ 609260 h 5505810"/>
              <a:gd name="connsiteX2" fmla="*/ 7823624 w 7823624"/>
              <a:gd name="connsiteY2" fmla="*/ 618028 h 5505810"/>
              <a:gd name="connsiteX3" fmla="*/ 7823624 w 7823624"/>
              <a:gd name="connsiteY3" fmla="*/ 1356037 h 5505810"/>
              <a:gd name="connsiteX4" fmla="*/ 7783921 w 7823624"/>
              <a:gd name="connsiteY4" fmla="*/ 1367061 h 5505810"/>
              <a:gd name="connsiteX5" fmla="*/ 7685829 w 7823624"/>
              <a:gd name="connsiteY5" fmla="*/ 1364631 h 5505810"/>
              <a:gd name="connsiteX6" fmla="*/ 7556041 w 7823624"/>
              <a:gd name="connsiteY6" fmla="*/ 1308528 h 5505810"/>
              <a:gd name="connsiteX7" fmla="*/ 7412440 w 7823624"/>
              <a:gd name="connsiteY7" fmla="*/ 765688 h 5505810"/>
              <a:gd name="connsiteX8" fmla="*/ 7676365 w 7823624"/>
              <a:gd name="connsiteY8" fmla="*/ 583688 h 5505810"/>
              <a:gd name="connsiteX9" fmla="*/ 7062857 w 7823624"/>
              <a:gd name="connsiteY9" fmla="*/ 396783 h 5505810"/>
              <a:gd name="connsiteX10" fmla="*/ 7127059 w 7823624"/>
              <a:gd name="connsiteY10" fmla="*/ 424535 h 5505810"/>
              <a:gd name="connsiteX11" fmla="*/ 7198094 w 7823624"/>
              <a:gd name="connsiteY11" fmla="*/ 693059 h 5505810"/>
              <a:gd name="connsiteX12" fmla="*/ 7099157 w 7823624"/>
              <a:gd name="connsiteY12" fmla="*/ 778505 h 5505810"/>
              <a:gd name="connsiteX13" fmla="*/ 7034998 w 7823624"/>
              <a:gd name="connsiteY13" fmla="*/ 780480 h 5505810"/>
              <a:gd name="connsiteX14" fmla="*/ 6970795 w 7823624"/>
              <a:gd name="connsiteY14" fmla="*/ 752727 h 5505810"/>
              <a:gd name="connsiteX15" fmla="*/ 6899760 w 7823624"/>
              <a:gd name="connsiteY15" fmla="*/ 484203 h 5505810"/>
              <a:gd name="connsiteX16" fmla="*/ 7062857 w 7823624"/>
              <a:gd name="connsiteY16" fmla="*/ 396783 h 5505810"/>
              <a:gd name="connsiteX17" fmla="*/ 1780739 w 7823624"/>
              <a:gd name="connsiteY17" fmla="*/ 1190 h 5505810"/>
              <a:gd name="connsiteX18" fmla="*/ 2850847 w 7823624"/>
              <a:gd name="connsiteY18" fmla="*/ 384530 h 5505810"/>
              <a:gd name="connsiteX19" fmla="*/ 3809413 w 7823624"/>
              <a:gd name="connsiteY19" fmla="*/ 1153764 h 5505810"/>
              <a:gd name="connsiteX20" fmla="*/ 5160376 w 7823624"/>
              <a:gd name="connsiteY20" fmla="*/ 1003825 h 5505810"/>
              <a:gd name="connsiteX21" fmla="*/ 5677238 w 7823624"/>
              <a:gd name="connsiteY21" fmla="*/ 480424 h 5505810"/>
              <a:gd name="connsiteX22" fmla="*/ 7082965 w 7823624"/>
              <a:gd name="connsiteY22" fmla="*/ 1065272 h 5505810"/>
              <a:gd name="connsiteX23" fmla="*/ 7687818 w 7823624"/>
              <a:gd name="connsiteY23" fmla="*/ 1625585 h 5505810"/>
              <a:gd name="connsiteX24" fmla="*/ 7823624 w 7823624"/>
              <a:gd name="connsiteY24" fmla="*/ 1633445 h 5505810"/>
              <a:gd name="connsiteX25" fmla="*/ 7823624 w 7823624"/>
              <a:gd name="connsiteY25" fmla="*/ 5505810 h 5505810"/>
              <a:gd name="connsiteX26" fmla="*/ 1419133 w 7823624"/>
              <a:gd name="connsiteY26" fmla="*/ 5505810 h 5505810"/>
              <a:gd name="connsiteX27" fmla="*/ 1422753 w 7823624"/>
              <a:gd name="connsiteY27" fmla="*/ 5488656 h 5505810"/>
              <a:gd name="connsiteX28" fmla="*/ 1543078 w 7823624"/>
              <a:gd name="connsiteY28" fmla="*/ 4961644 h 5505810"/>
              <a:gd name="connsiteX29" fmla="*/ 1334564 w 7823624"/>
              <a:gd name="connsiteY29" fmla="*/ 4133160 h 5505810"/>
              <a:gd name="connsiteX30" fmla="*/ 670875 w 7823624"/>
              <a:gd name="connsiteY30" fmla="*/ 3489628 h 5505810"/>
              <a:gd name="connsiteX31" fmla="*/ 499515 w 7823624"/>
              <a:gd name="connsiteY31" fmla="*/ 578153 h 5505810"/>
              <a:gd name="connsiteX32" fmla="*/ 1780739 w 7823624"/>
              <a:gd name="connsiteY32" fmla="*/ 1190 h 5505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823624" h="5505810">
                <a:moveTo>
                  <a:pt x="7676365" y="583688"/>
                </a:moveTo>
                <a:cubicBezTo>
                  <a:pt x="7719804" y="582304"/>
                  <a:pt x="7764489" y="590613"/>
                  <a:pt x="7807957" y="609260"/>
                </a:cubicBezTo>
                <a:lnTo>
                  <a:pt x="7823624" y="618028"/>
                </a:lnTo>
                <a:lnTo>
                  <a:pt x="7823624" y="1356037"/>
                </a:lnTo>
                <a:lnTo>
                  <a:pt x="7783921" y="1367061"/>
                </a:lnTo>
                <a:cubicBezTo>
                  <a:pt x="7751926" y="1371702"/>
                  <a:pt x="7718882" y="1370985"/>
                  <a:pt x="7685829" y="1364631"/>
                </a:cubicBezTo>
                <a:cubicBezTo>
                  <a:pt x="7641760" y="1356162"/>
                  <a:pt x="7597675" y="1337676"/>
                  <a:pt x="7556041" y="1308528"/>
                </a:cubicBezTo>
                <a:cubicBezTo>
                  <a:pt x="7389499" y="1191936"/>
                  <a:pt x="7325207" y="948898"/>
                  <a:pt x="7412440" y="765688"/>
                </a:cubicBezTo>
                <a:cubicBezTo>
                  <a:pt x="7466961" y="651183"/>
                  <a:pt x="7567768" y="587147"/>
                  <a:pt x="7676365" y="583688"/>
                </a:cubicBezTo>
                <a:close/>
                <a:moveTo>
                  <a:pt x="7062857" y="396783"/>
                </a:moveTo>
                <a:cubicBezTo>
                  <a:pt x="7084657" y="400973"/>
                  <a:pt x="7106463" y="410117"/>
                  <a:pt x="7127059" y="424535"/>
                </a:cubicBezTo>
                <a:cubicBezTo>
                  <a:pt x="7209442" y="482209"/>
                  <a:pt x="7241245" y="602433"/>
                  <a:pt x="7198094" y="693059"/>
                </a:cubicBezTo>
                <a:cubicBezTo>
                  <a:pt x="7176519" y="738373"/>
                  <a:pt x="7140289" y="767709"/>
                  <a:pt x="7099157" y="778505"/>
                </a:cubicBezTo>
                <a:cubicBezTo>
                  <a:pt x="7078590" y="783905"/>
                  <a:pt x="7056797" y="784670"/>
                  <a:pt x="7034998" y="780480"/>
                </a:cubicBezTo>
                <a:cubicBezTo>
                  <a:pt x="7013198" y="776289"/>
                  <a:pt x="6991391" y="767146"/>
                  <a:pt x="6970795" y="752727"/>
                </a:cubicBezTo>
                <a:cubicBezTo>
                  <a:pt x="6888412" y="695052"/>
                  <a:pt x="6856608" y="574829"/>
                  <a:pt x="6899760" y="484203"/>
                </a:cubicBezTo>
                <a:cubicBezTo>
                  <a:pt x="6932124" y="416232"/>
                  <a:pt x="6997458" y="384213"/>
                  <a:pt x="7062857" y="396783"/>
                </a:cubicBezTo>
                <a:close/>
                <a:moveTo>
                  <a:pt x="1780739" y="1190"/>
                </a:moveTo>
                <a:cubicBezTo>
                  <a:pt x="2129768" y="14988"/>
                  <a:pt x="2488852" y="148495"/>
                  <a:pt x="2850847" y="384530"/>
                </a:cubicBezTo>
                <a:cubicBezTo>
                  <a:pt x="3184362" y="601036"/>
                  <a:pt x="3487788" y="901267"/>
                  <a:pt x="3809413" y="1153764"/>
                </a:cubicBezTo>
                <a:cubicBezTo>
                  <a:pt x="4262448" y="1508236"/>
                  <a:pt x="4750558" y="1545992"/>
                  <a:pt x="5160376" y="1003825"/>
                </a:cubicBezTo>
                <a:cubicBezTo>
                  <a:pt x="5313232" y="801671"/>
                  <a:pt x="5481196" y="587300"/>
                  <a:pt x="5677238" y="480424"/>
                </a:cubicBezTo>
                <a:cubicBezTo>
                  <a:pt x="6182723" y="204840"/>
                  <a:pt x="6667481" y="431193"/>
                  <a:pt x="7082965" y="1065272"/>
                </a:cubicBezTo>
                <a:cubicBezTo>
                  <a:pt x="7249706" y="1319645"/>
                  <a:pt x="7421998" y="1601453"/>
                  <a:pt x="7687818" y="1625585"/>
                </a:cubicBezTo>
                <a:lnTo>
                  <a:pt x="7823624" y="1633445"/>
                </a:lnTo>
                <a:lnTo>
                  <a:pt x="7823624" y="5505810"/>
                </a:lnTo>
                <a:lnTo>
                  <a:pt x="1419133" y="5505810"/>
                </a:lnTo>
                <a:lnTo>
                  <a:pt x="1422753" y="5488656"/>
                </a:lnTo>
                <a:cubicBezTo>
                  <a:pt x="1462649" y="5312984"/>
                  <a:pt x="1506176" y="5138278"/>
                  <a:pt x="1543078" y="4961644"/>
                </a:cubicBezTo>
                <a:cubicBezTo>
                  <a:pt x="1609806" y="4640258"/>
                  <a:pt x="1539760" y="4343419"/>
                  <a:pt x="1334564" y="4133160"/>
                </a:cubicBezTo>
                <a:cubicBezTo>
                  <a:pt x="1117562" y="3910930"/>
                  <a:pt x="900716" y="3685928"/>
                  <a:pt x="670875" y="3489628"/>
                </a:cubicBezTo>
                <a:cubicBezTo>
                  <a:pt x="-321639" y="2642174"/>
                  <a:pt x="-67393" y="1165752"/>
                  <a:pt x="499515" y="578153"/>
                </a:cubicBezTo>
                <a:cubicBezTo>
                  <a:pt x="899852" y="163598"/>
                  <a:pt x="1331986" y="-16550"/>
                  <a:pt x="1780739" y="11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1996C5-9200-E1A7-0BC1-4465203D6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76" y="0"/>
            <a:ext cx="10972800" cy="157080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Database Design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AD03EC-0C3E-8064-21C4-4B3C8D5D1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426" y="1803921"/>
            <a:ext cx="9025475" cy="484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623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4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7BC1E0-1C8D-47CB-B48A-D3D0D2EF0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D1C04B-04EF-43BA-B2AB-6F52AF8B9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1"/>
            <a:ext cx="6939937" cy="6453893"/>
          </a:xfrm>
          <a:custGeom>
            <a:avLst/>
            <a:gdLst>
              <a:gd name="connsiteX0" fmla="*/ 111814 w 4695433"/>
              <a:gd name="connsiteY0" fmla="*/ 3049004 h 4582435"/>
              <a:gd name="connsiteX1" fmla="*/ 297409 w 4695433"/>
              <a:gd name="connsiteY1" fmla="*/ 3091902 h 4582435"/>
              <a:gd name="connsiteX2" fmla="*/ 416673 w 4695433"/>
              <a:gd name="connsiteY2" fmla="*/ 3537003 h 4582435"/>
              <a:gd name="connsiteX3" fmla="*/ 31751 w 4695433"/>
              <a:gd name="connsiteY3" fmla="*/ 3683368 h 4582435"/>
              <a:gd name="connsiteX4" fmla="*/ 0 w 4695433"/>
              <a:gd name="connsiteY4" fmla="*/ 3669070 h 4582435"/>
              <a:gd name="connsiteX5" fmla="*/ 0 w 4695433"/>
              <a:gd name="connsiteY5" fmla="*/ 3079852 h 4582435"/>
              <a:gd name="connsiteX6" fmla="*/ 35156 w 4695433"/>
              <a:gd name="connsiteY6" fmla="*/ 3063756 h 4582435"/>
              <a:gd name="connsiteX7" fmla="*/ 111814 w 4695433"/>
              <a:gd name="connsiteY7" fmla="*/ 3049004 h 4582435"/>
              <a:gd name="connsiteX8" fmla="*/ 0 w 4695433"/>
              <a:gd name="connsiteY8" fmla="*/ 0 h 4582435"/>
              <a:gd name="connsiteX9" fmla="*/ 4695433 w 4695433"/>
              <a:gd name="connsiteY9" fmla="*/ 0 h 4582435"/>
              <a:gd name="connsiteX10" fmla="*/ 4663044 w 4695433"/>
              <a:gd name="connsiteY10" fmla="*/ 68762 h 4582435"/>
              <a:gd name="connsiteX11" fmla="*/ 4571319 w 4695433"/>
              <a:gd name="connsiteY11" fmla="*/ 201411 h 4582435"/>
              <a:gd name="connsiteX12" fmla="*/ 4099777 w 4695433"/>
              <a:gd name="connsiteY12" fmla="*/ 504347 h 4582435"/>
              <a:gd name="connsiteX13" fmla="*/ 3811860 w 4695433"/>
              <a:gd name="connsiteY13" fmla="*/ 1682068 h 4582435"/>
              <a:gd name="connsiteX14" fmla="*/ 3167043 w 4695433"/>
              <a:gd name="connsiteY14" fmla="*/ 4278500 h 4582435"/>
              <a:gd name="connsiteX15" fmla="*/ 2640955 w 4695433"/>
              <a:gd name="connsiteY15" fmla="*/ 4485587 h 4582435"/>
              <a:gd name="connsiteX16" fmla="*/ 1495663 w 4695433"/>
              <a:gd name="connsiteY16" fmla="*/ 4435228 h 4582435"/>
              <a:gd name="connsiteX17" fmla="*/ 1020813 w 4695433"/>
              <a:gd name="connsiteY17" fmla="*/ 3838149 h 4582435"/>
              <a:gd name="connsiteX18" fmla="*/ 626404 w 4695433"/>
              <a:gd name="connsiteY18" fmla="*/ 3045292 h 4582435"/>
              <a:gd name="connsiteX19" fmla="*/ 147061 w 4695433"/>
              <a:gd name="connsiteY19" fmla="*/ 2765401 h 4582435"/>
              <a:gd name="connsiteX20" fmla="*/ 0 w 4695433"/>
              <a:gd name="connsiteY20" fmla="*/ 2736690 h 4582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695433" h="4582435">
                <a:moveTo>
                  <a:pt x="111814" y="3049004"/>
                </a:moveTo>
                <a:cubicBezTo>
                  <a:pt x="174417" y="3044581"/>
                  <a:pt x="238967" y="3058160"/>
                  <a:pt x="297409" y="3091902"/>
                </a:cubicBezTo>
                <a:cubicBezTo>
                  <a:pt x="453255" y="3181878"/>
                  <a:pt x="506651" y="3381158"/>
                  <a:pt x="416673" y="3537003"/>
                </a:cubicBezTo>
                <a:cubicBezTo>
                  <a:pt x="337943" y="3673368"/>
                  <a:pt x="175529" y="3731295"/>
                  <a:pt x="31751" y="3683368"/>
                </a:cubicBezTo>
                <a:lnTo>
                  <a:pt x="0" y="3669070"/>
                </a:lnTo>
                <a:lnTo>
                  <a:pt x="0" y="3079852"/>
                </a:lnTo>
                <a:lnTo>
                  <a:pt x="35156" y="3063756"/>
                </a:lnTo>
                <a:cubicBezTo>
                  <a:pt x="59982" y="3055817"/>
                  <a:pt x="85729" y="3050848"/>
                  <a:pt x="111814" y="3049004"/>
                </a:cubicBezTo>
                <a:close/>
                <a:moveTo>
                  <a:pt x="0" y="0"/>
                </a:moveTo>
                <a:lnTo>
                  <a:pt x="4695433" y="0"/>
                </a:lnTo>
                <a:lnTo>
                  <a:pt x="4663044" y="68762"/>
                </a:lnTo>
                <a:cubicBezTo>
                  <a:pt x="4636274" y="118744"/>
                  <a:pt x="4605467" y="163546"/>
                  <a:pt x="4571319" y="201411"/>
                </a:cubicBezTo>
                <a:cubicBezTo>
                  <a:pt x="4449886" y="335755"/>
                  <a:pt x="4268949" y="426743"/>
                  <a:pt x="4099777" y="504347"/>
                </a:cubicBezTo>
                <a:cubicBezTo>
                  <a:pt x="3604896" y="731933"/>
                  <a:pt x="3591784" y="1317548"/>
                  <a:pt x="3811860" y="1682068"/>
                </a:cubicBezTo>
                <a:cubicBezTo>
                  <a:pt x="4454413" y="2741008"/>
                  <a:pt x="4084752" y="3706193"/>
                  <a:pt x="3167043" y="4278500"/>
                </a:cubicBezTo>
                <a:cubicBezTo>
                  <a:pt x="3009772" y="4376529"/>
                  <a:pt x="2817700" y="4417630"/>
                  <a:pt x="2640955" y="4485587"/>
                </a:cubicBezTo>
                <a:cubicBezTo>
                  <a:pt x="2250950" y="4603206"/>
                  <a:pt x="1866703" y="4642930"/>
                  <a:pt x="1495663" y="4435228"/>
                </a:cubicBezTo>
                <a:cubicBezTo>
                  <a:pt x="1259049" y="4302759"/>
                  <a:pt x="1121911" y="4090107"/>
                  <a:pt x="1020813" y="3838149"/>
                </a:cubicBezTo>
                <a:cubicBezTo>
                  <a:pt x="910679" y="3564211"/>
                  <a:pt x="784571" y="3292847"/>
                  <a:pt x="626404" y="3045292"/>
                </a:cubicBezTo>
                <a:cubicBezTo>
                  <a:pt x="516355" y="2873268"/>
                  <a:pt x="336073" y="2807363"/>
                  <a:pt x="147061" y="2765401"/>
                </a:cubicBezTo>
                <a:lnTo>
                  <a:pt x="0" y="27366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34CD46-9CFE-F75E-F696-1837E32E4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3960"/>
            <a:ext cx="4919599" cy="13192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Backend structure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7071FB-CEDF-CC50-EA41-2C6D6054A6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1888" y="21258"/>
            <a:ext cx="4794794" cy="66037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789A70-326B-55C4-D570-362765820887}"/>
              </a:ext>
            </a:extLst>
          </p:cNvPr>
          <p:cNvSpPr txBox="1"/>
          <p:nvPr/>
        </p:nvSpPr>
        <p:spPr>
          <a:xfrm>
            <a:off x="693735" y="8232002"/>
            <a:ext cx="238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DDEDC24-3DEC-A837-8D3B-DAF3B6B5F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837687"/>
            <a:ext cx="5981205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folder structure of a medical laboratory backend system built with TypeScript and Express.js. It includes directories for configuration, authentication, middleware, models, routes, and utilities. Each folder is organized by function, such as </a:t>
            </a:r>
            <a:r>
              <a:rPr lang="en-US" altLang="en-US" dirty="0">
                <a:latin typeface="Arial" panose="020B0604020202020204" pitchFamily="34" charset="0"/>
              </a:rPr>
              <a:t>controllers, models, validators, and guards. The structure supports clean architecture, making the codebase modular and scalable.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6313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0D9E-3B6A-0972-1F06-551A8F6BE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Flow: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7E5B25F-9582-EA8E-9BE0-20894636D80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9600" y="1227653"/>
            <a:ext cx="70104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1:User enters a question (Arabic or English).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2:System detects language.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3:Checks: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-Predefined sperm answers (for Arabic fertility questions).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-Cache.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-Otherwise, live search with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Groq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+ tools.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4:Optional translation of response.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5:Answer is stored in history and displayed in UI.</a:t>
            </a:r>
          </a:p>
        </p:txBody>
      </p:sp>
    </p:spTree>
    <p:extLst>
      <p:ext uri="{BB962C8B-B14F-4D97-AF65-F5344CB8AC3E}">
        <p14:creationId xmlns:p14="http://schemas.microsoft.com/office/powerpoint/2010/main" val="1315212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4F66D-ECBC-A0A0-FEC7-4F297FBE88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Frontend</a:t>
            </a:r>
          </a:p>
        </p:txBody>
      </p:sp>
    </p:spTree>
    <p:extLst>
      <p:ext uri="{BB962C8B-B14F-4D97-AF65-F5344CB8AC3E}">
        <p14:creationId xmlns:p14="http://schemas.microsoft.com/office/powerpoint/2010/main" val="307362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4CCE7A-BF63-4F34-A790-506292F49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066AA63-76B1-4DA5-BDFB-DB2FD4E00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4776" y="211090"/>
            <a:ext cx="5544176" cy="6646910"/>
          </a:xfrm>
          <a:custGeom>
            <a:avLst/>
            <a:gdLst>
              <a:gd name="connsiteX0" fmla="*/ 4779974 w 5544176"/>
              <a:gd name="connsiteY0" fmla="*/ 685250 h 6646910"/>
              <a:gd name="connsiteX1" fmla="*/ 5309474 w 5544176"/>
              <a:gd name="connsiteY1" fmla="*/ 1126951 h 6646910"/>
              <a:gd name="connsiteX2" fmla="*/ 5001910 w 5544176"/>
              <a:gd name="connsiteY2" fmla="*/ 1690856 h 6646910"/>
              <a:gd name="connsiteX3" fmla="*/ 4306656 w 5544176"/>
              <a:gd name="connsiteY3" fmla="*/ 1273177 h 6646910"/>
              <a:gd name="connsiteX4" fmla="*/ 4621504 w 5544176"/>
              <a:gd name="connsiteY4" fmla="*/ 721515 h 6646910"/>
              <a:gd name="connsiteX5" fmla="*/ 4779974 w 5544176"/>
              <a:gd name="connsiteY5" fmla="*/ 685250 h 6646910"/>
              <a:gd name="connsiteX6" fmla="*/ 2760003 w 5544176"/>
              <a:gd name="connsiteY6" fmla="*/ 352577 h 6646910"/>
              <a:gd name="connsiteX7" fmla="*/ 2990385 w 5544176"/>
              <a:gd name="connsiteY7" fmla="*/ 544679 h 6646910"/>
              <a:gd name="connsiteX8" fmla="*/ 2856557 w 5544176"/>
              <a:gd name="connsiteY8" fmla="*/ 790095 h 6646910"/>
              <a:gd name="connsiteX9" fmla="*/ 2554030 w 5544176"/>
              <a:gd name="connsiteY9" fmla="*/ 608299 h 6646910"/>
              <a:gd name="connsiteX10" fmla="*/ 2691113 w 5544176"/>
              <a:gd name="connsiteY10" fmla="*/ 368075 h 6646910"/>
              <a:gd name="connsiteX11" fmla="*/ 2760003 w 5544176"/>
              <a:gd name="connsiteY11" fmla="*/ 352577 h 6646910"/>
              <a:gd name="connsiteX12" fmla="*/ 3630 w 5544176"/>
              <a:gd name="connsiteY12" fmla="*/ 28121 h 6646910"/>
              <a:gd name="connsiteX13" fmla="*/ 151871 w 5544176"/>
              <a:gd name="connsiteY13" fmla="*/ 38891 h 6646910"/>
              <a:gd name="connsiteX14" fmla="*/ 1031555 w 5544176"/>
              <a:gd name="connsiteY14" fmla="*/ 832871 h 6646910"/>
              <a:gd name="connsiteX15" fmla="*/ 1096338 w 5544176"/>
              <a:gd name="connsiteY15" fmla="*/ 964607 h 6646910"/>
              <a:gd name="connsiteX16" fmla="*/ 1409481 w 5544176"/>
              <a:gd name="connsiteY16" fmla="*/ 1265738 h 6646910"/>
              <a:gd name="connsiteX17" fmla="*/ 2318612 w 5544176"/>
              <a:gd name="connsiteY17" fmla="*/ 859062 h 6646910"/>
              <a:gd name="connsiteX18" fmla="*/ 2675615 w 5544176"/>
              <a:gd name="connsiteY18" fmla="*/ 1267985 h 6646910"/>
              <a:gd name="connsiteX19" fmla="*/ 2952957 w 5544176"/>
              <a:gd name="connsiteY19" fmla="*/ 1297896 h 6646910"/>
              <a:gd name="connsiteX20" fmla="*/ 3058268 w 5544176"/>
              <a:gd name="connsiteY20" fmla="*/ 1155778 h 6646910"/>
              <a:gd name="connsiteX21" fmla="*/ 3306706 w 5544176"/>
              <a:gd name="connsiteY21" fmla="*/ 310500 h 6646910"/>
              <a:gd name="connsiteX22" fmla="*/ 3735234 w 5544176"/>
              <a:gd name="connsiteY22" fmla="*/ 107395 h 6646910"/>
              <a:gd name="connsiteX23" fmla="*/ 3828224 w 5544176"/>
              <a:gd name="connsiteY23" fmla="*/ 117624 h 6646910"/>
              <a:gd name="connsiteX24" fmla="*/ 4231180 w 5544176"/>
              <a:gd name="connsiteY24" fmla="*/ 592260 h 6646910"/>
              <a:gd name="connsiteX25" fmla="*/ 3873092 w 5544176"/>
              <a:gd name="connsiteY25" fmla="*/ 1299370 h 6646910"/>
              <a:gd name="connsiteX26" fmla="*/ 4050935 w 5544176"/>
              <a:gd name="connsiteY26" fmla="*/ 1948439 h 6646910"/>
              <a:gd name="connsiteX27" fmla="*/ 5211525 w 5544176"/>
              <a:gd name="connsiteY27" fmla="*/ 2027402 h 6646910"/>
              <a:gd name="connsiteX28" fmla="*/ 5541097 w 5544176"/>
              <a:gd name="connsiteY28" fmla="*/ 2700958 h 6646910"/>
              <a:gd name="connsiteX29" fmla="*/ 5094823 w 5544176"/>
              <a:gd name="connsiteY29" fmla="*/ 3471378 h 6646910"/>
              <a:gd name="connsiteX30" fmla="*/ 5505528 w 5544176"/>
              <a:gd name="connsiteY30" fmla="*/ 4272564 h 6646910"/>
              <a:gd name="connsiteX31" fmla="*/ 5281423 w 5544176"/>
              <a:gd name="connsiteY31" fmla="*/ 4965183 h 6646910"/>
              <a:gd name="connsiteX32" fmla="*/ 4675749 w 5544176"/>
              <a:gd name="connsiteY32" fmla="*/ 5385343 h 6646910"/>
              <a:gd name="connsiteX33" fmla="*/ 4508838 w 5544176"/>
              <a:gd name="connsiteY33" fmla="*/ 6598516 h 6646910"/>
              <a:gd name="connsiteX34" fmla="*/ 4472787 w 5544176"/>
              <a:gd name="connsiteY34" fmla="*/ 6646910 h 6646910"/>
              <a:gd name="connsiteX35" fmla="*/ 3367517 w 5544176"/>
              <a:gd name="connsiteY35" fmla="*/ 6646910 h 6646910"/>
              <a:gd name="connsiteX36" fmla="*/ 2998981 w 5544176"/>
              <a:gd name="connsiteY36" fmla="*/ 6646910 h 6646910"/>
              <a:gd name="connsiteX37" fmla="*/ 2648733 w 5544176"/>
              <a:gd name="connsiteY37" fmla="*/ 6646910 h 6646910"/>
              <a:gd name="connsiteX38" fmla="*/ 0 w 5544176"/>
              <a:gd name="connsiteY38" fmla="*/ 6646910 h 6646910"/>
              <a:gd name="connsiteX39" fmla="*/ 0 w 5544176"/>
              <a:gd name="connsiteY39" fmla="*/ 28222 h 6646910"/>
              <a:gd name="connsiteX40" fmla="*/ 1509522 w 5544176"/>
              <a:gd name="connsiteY40" fmla="*/ 767 h 6646910"/>
              <a:gd name="connsiteX41" fmla="*/ 1986017 w 5544176"/>
              <a:gd name="connsiteY41" fmla="*/ 398066 h 6646910"/>
              <a:gd name="connsiteX42" fmla="*/ 1709217 w 5544176"/>
              <a:gd name="connsiteY42" fmla="*/ 905558 h 6646910"/>
              <a:gd name="connsiteX43" fmla="*/ 1083551 w 5544176"/>
              <a:gd name="connsiteY43" fmla="*/ 529879 h 6646910"/>
              <a:gd name="connsiteX44" fmla="*/ 1366937 w 5544176"/>
              <a:gd name="connsiteY44" fmla="*/ 33390 h 6646910"/>
              <a:gd name="connsiteX45" fmla="*/ 1509522 w 5544176"/>
              <a:gd name="connsiteY45" fmla="*/ 767 h 664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544176" h="6646910">
                <a:moveTo>
                  <a:pt x="4779974" y="685250"/>
                </a:moveTo>
                <a:cubicBezTo>
                  <a:pt x="5032054" y="670215"/>
                  <a:pt x="5267008" y="852320"/>
                  <a:pt x="5309474" y="1126951"/>
                </a:cubicBezTo>
                <a:cubicBezTo>
                  <a:pt x="5346050" y="1363456"/>
                  <a:pt x="5216949" y="1600813"/>
                  <a:pt x="5001910" y="1690856"/>
                </a:cubicBezTo>
                <a:cubicBezTo>
                  <a:pt x="4692098" y="1820733"/>
                  <a:pt x="4350283" y="1615922"/>
                  <a:pt x="4306656" y="1273177"/>
                </a:cubicBezTo>
                <a:cubicBezTo>
                  <a:pt x="4276590" y="1039231"/>
                  <a:pt x="4408479" y="807918"/>
                  <a:pt x="4621504" y="721515"/>
                </a:cubicBezTo>
                <a:cubicBezTo>
                  <a:pt x="4671997" y="700903"/>
                  <a:pt x="4725528" y="688659"/>
                  <a:pt x="4779974" y="685250"/>
                </a:cubicBezTo>
                <a:close/>
                <a:moveTo>
                  <a:pt x="2760003" y="352577"/>
                </a:moveTo>
                <a:cubicBezTo>
                  <a:pt x="2869653" y="345991"/>
                  <a:pt x="2971942" y="425187"/>
                  <a:pt x="2990385" y="544679"/>
                </a:cubicBezTo>
                <a:cubicBezTo>
                  <a:pt x="3006348" y="647665"/>
                  <a:pt x="2950167" y="750884"/>
                  <a:pt x="2856557" y="790095"/>
                </a:cubicBezTo>
                <a:cubicBezTo>
                  <a:pt x="2721799" y="846585"/>
                  <a:pt x="2573171" y="757470"/>
                  <a:pt x="2554030" y="608299"/>
                </a:cubicBezTo>
                <a:cubicBezTo>
                  <a:pt x="2540934" y="506165"/>
                  <a:pt x="2598123" y="405659"/>
                  <a:pt x="2691113" y="368075"/>
                </a:cubicBezTo>
                <a:cubicBezTo>
                  <a:pt x="2713089" y="359242"/>
                  <a:pt x="2736352" y="353973"/>
                  <a:pt x="2760003" y="352577"/>
                </a:cubicBezTo>
                <a:close/>
                <a:moveTo>
                  <a:pt x="3630" y="28121"/>
                </a:moveTo>
                <a:cubicBezTo>
                  <a:pt x="53278" y="26959"/>
                  <a:pt x="102920" y="30524"/>
                  <a:pt x="151871" y="38891"/>
                </a:cubicBezTo>
                <a:cubicBezTo>
                  <a:pt x="865103" y="112200"/>
                  <a:pt x="964292" y="593344"/>
                  <a:pt x="1031555" y="832871"/>
                </a:cubicBezTo>
                <a:cubicBezTo>
                  <a:pt x="1053330" y="878203"/>
                  <a:pt x="1074563" y="922528"/>
                  <a:pt x="1096338" y="964607"/>
                </a:cubicBezTo>
                <a:cubicBezTo>
                  <a:pt x="1174682" y="1115560"/>
                  <a:pt x="1260852" y="1237377"/>
                  <a:pt x="1409481" y="1265738"/>
                </a:cubicBezTo>
                <a:cubicBezTo>
                  <a:pt x="1767492" y="1334008"/>
                  <a:pt x="1973154" y="762896"/>
                  <a:pt x="2318612" y="859062"/>
                </a:cubicBezTo>
                <a:cubicBezTo>
                  <a:pt x="2496300" y="908501"/>
                  <a:pt x="2583943" y="1098510"/>
                  <a:pt x="2675615" y="1267985"/>
                </a:cubicBezTo>
                <a:cubicBezTo>
                  <a:pt x="2731099" y="1370507"/>
                  <a:pt x="2875466" y="1386005"/>
                  <a:pt x="2952957" y="1297896"/>
                </a:cubicBezTo>
                <a:cubicBezTo>
                  <a:pt x="2992292" y="1253804"/>
                  <a:pt x="3027543" y="1206225"/>
                  <a:pt x="3058268" y="1155778"/>
                </a:cubicBezTo>
                <a:cubicBezTo>
                  <a:pt x="3256027" y="815280"/>
                  <a:pt x="3063848" y="537317"/>
                  <a:pt x="3306706" y="310500"/>
                </a:cubicBezTo>
                <a:cubicBezTo>
                  <a:pt x="3358006" y="262378"/>
                  <a:pt x="3524148" y="107395"/>
                  <a:pt x="3735234" y="107395"/>
                </a:cubicBezTo>
                <a:cubicBezTo>
                  <a:pt x="3766510" y="107395"/>
                  <a:pt x="3797693" y="110804"/>
                  <a:pt x="3828224" y="117624"/>
                </a:cubicBezTo>
                <a:cubicBezTo>
                  <a:pt x="4046595" y="166056"/>
                  <a:pt x="4222967" y="384349"/>
                  <a:pt x="4231180" y="592260"/>
                </a:cubicBezTo>
                <a:cubicBezTo>
                  <a:pt x="4242339" y="872003"/>
                  <a:pt x="3941207" y="932136"/>
                  <a:pt x="3873092" y="1299370"/>
                </a:cubicBezTo>
                <a:cubicBezTo>
                  <a:pt x="3837368" y="1492245"/>
                  <a:pt x="3867280" y="1798492"/>
                  <a:pt x="4050935" y="1948439"/>
                </a:cubicBezTo>
                <a:cubicBezTo>
                  <a:pt x="4358421" y="2199435"/>
                  <a:pt x="4810507" y="1777182"/>
                  <a:pt x="5211525" y="2027402"/>
                </a:cubicBezTo>
                <a:cubicBezTo>
                  <a:pt x="5429122" y="2163013"/>
                  <a:pt x="5566824" y="2456164"/>
                  <a:pt x="5541097" y="2700958"/>
                </a:cubicBezTo>
                <a:cubicBezTo>
                  <a:pt x="5501654" y="3076251"/>
                  <a:pt x="5098698" y="3142194"/>
                  <a:pt x="5094823" y="3471378"/>
                </a:cubicBezTo>
                <a:cubicBezTo>
                  <a:pt x="5091415" y="3745236"/>
                  <a:pt x="5419668" y="3893242"/>
                  <a:pt x="5505528" y="4272564"/>
                </a:cubicBezTo>
                <a:cubicBezTo>
                  <a:pt x="5569691" y="4556184"/>
                  <a:pt x="5439041" y="4752005"/>
                  <a:pt x="5281423" y="4965183"/>
                </a:cubicBezTo>
                <a:cubicBezTo>
                  <a:pt x="5068244" y="5253608"/>
                  <a:pt x="4866301" y="5146281"/>
                  <a:pt x="4675749" y="5385343"/>
                </a:cubicBezTo>
                <a:cubicBezTo>
                  <a:pt x="4370191" y="5769070"/>
                  <a:pt x="4714176" y="6260683"/>
                  <a:pt x="4508838" y="6598516"/>
                </a:cubicBezTo>
                <a:lnTo>
                  <a:pt x="4472787" y="6646910"/>
                </a:lnTo>
                <a:lnTo>
                  <a:pt x="3367517" y="6646910"/>
                </a:lnTo>
                <a:lnTo>
                  <a:pt x="2998981" y="6646910"/>
                </a:lnTo>
                <a:lnTo>
                  <a:pt x="2648733" y="6646910"/>
                </a:lnTo>
                <a:lnTo>
                  <a:pt x="0" y="6646910"/>
                </a:lnTo>
                <a:lnTo>
                  <a:pt x="0" y="28222"/>
                </a:lnTo>
                <a:close/>
                <a:moveTo>
                  <a:pt x="1509522" y="767"/>
                </a:moveTo>
                <a:cubicBezTo>
                  <a:pt x="1736339" y="-12639"/>
                  <a:pt x="1947814" y="150946"/>
                  <a:pt x="1986017" y="398066"/>
                </a:cubicBezTo>
                <a:cubicBezTo>
                  <a:pt x="2019183" y="611090"/>
                  <a:pt x="1902946" y="824502"/>
                  <a:pt x="1709217" y="905558"/>
                </a:cubicBezTo>
                <a:cubicBezTo>
                  <a:pt x="1430403" y="1021795"/>
                  <a:pt x="1123149" y="837830"/>
                  <a:pt x="1083551" y="529879"/>
                </a:cubicBezTo>
                <a:cubicBezTo>
                  <a:pt x="1056506" y="319025"/>
                  <a:pt x="1175223" y="110882"/>
                  <a:pt x="1366937" y="33390"/>
                </a:cubicBezTo>
                <a:cubicBezTo>
                  <a:pt x="1412379" y="14871"/>
                  <a:pt x="1460539" y="3866"/>
                  <a:pt x="1509522" y="76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BEF02D-CA88-7F2F-02AD-9CB2A0B42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17386"/>
            <a:ext cx="5369169" cy="1570986"/>
          </a:xfrm>
        </p:spPr>
        <p:txBody>
          <a:bodyPr>
            <a:normAutofit/>
          </a:bodyPr>
          <a:lstStyle/>
          <a:p>
            <a:r>
              <a:rPr lang="en-US" dirty="0"/>
              <a:t>User Interface (UI)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B851C-700C-130F-85B4-16174E973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2356598"/>
            <a:ext cx="5355276" cy="3636159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900"/>
              <a:t>We used Figma as an environment to build the app UI.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900"/>
              <a:t>Tools used are plugins: Iconify, </a:t>
            </a:r>
            <a:r>
              <a:rPr lang="en-US" sz="1900" err="1"/>
              <a:t>Unsplash</a:t>
            </a:r>
            <a:r>
              <a:rPr lang="en-US" sz="1900"/>
              <a:t>, Ui faces and a little mockup.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900" b="1"/>
              <a:t>Tools in Figma that aided the design process</a:t>
            </a:r>
            <a:r>
              <a:rPr lang="en-US" sz="1900"/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900"/>
              <a:t>Components: streamlines edits by allowing changes to propagate throughout the design.</a:t>
            </a:r>
            <a:endParaRPr lang="ar-EG" sz="1900"/>
          </a:p>
          <a:p>
            <a:pPr marL="0" indent="0">
              <a:lnSpc>
                <a:spcPct val="100000"/>
              </a:lnSpc>
              <a:buNone/>
            </a:pPr>
            <a:r>
              <a:rPr lang="en-US" sz="1900"/>
              <a:t>Auto Layouts: Automatically organize elements without additional adjustments.</a:t>
            </a:r>
          </a:p>
          <a:p>
            <a:pPr>
              <a:lnSpc>
                <a:spcPct val="100000"/>
              </a:lnSpc>
            </a:pPr>
            <a:endParaRPr lang="en-US" sz="1900" b="1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E7F0740-973F-B8A0-0CFB-5FBF00CF3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44690" y="2088371"/>
            <a:ext cx="2754852" cy="413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5490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1DDC38-D3E1-447D-8E7A-F1FB7A613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C7A5CC7-A1F9-46CC-BAC8-46E258CD3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56630" y="4160168"/>
            <a:ext cx="2832322" cy="2697833"/>
          </a:xfrm>
          <a:custGeom>
            <a:avLst/>
            <a:gdLst>
              <a:gd name="connsiteX0" fmla="*/ 638993 w 2832322"/>
              <a:gd name="connsiteY0" fmla="*/ 1429605 h 2697833"/>
              <a:gd name="connsiteX1" fmla="*/ 798503 w 2832322"/>
              <a:gd name="connsiteY1" fmla="*/ 1509001 h 2697833"/>
              <a:gd name="connsiteX2" fmla="*/ 739507 w 2832322"/>
              <a:gd name="connsiteY2" fmla="*/ 1729178 h 2697833"/>
              <a:gd name="connsiteX3" fmla="*/ 519329 w 2832322"/>
              <a:gd name="connsiteY3" fmla="*/ 1670181 h 2697833"/>
              <a:gd name="connsiteX4" fmla="*/ 578327 w 2832322"/>
              <a:gd name="connsiteY4" fmla="*/ 1450005 h 2697833"/>
              <a:gd name="connsiteX5" fmla="*/ 638993 w 2832322"/>
              <a:gd name="connsiteY5" fmla="*/ 1429605 h 2697833"/>
              <a:gd name="connsiteX6" fmla="*/ 1252193 w 2832322"/>
              <a:gd name="connsiteY6" fmla="*/ 835524 h 2697833"/>
              <a:gd name="connsiteX7" fmla="*/ 1511699 w 2832322"/>
              <a:gd name="connsiteY7" fmla="*/ 997686 h 2697833"/>
              <a:gd name="connsiteX8" fmla="*/ 1392436 w 2832322"/>
              <a:gd name="connsiteY8" fmla="*/ 1442788 h 2697833"/>
              <a:gd name="connsiteX9" fmla="*/ 947333 w 2832322"/>
              <a:gd name="connsiteY9" fmla="*/ 1323523 h 2697833"/>
              <a:gd name="connsiteX10" fmla="*/ 1066598 w 2832322"/>
              <a:gd name="connsiteY10" fmla="*/ 878421 h 2697833"/>
              <a:gd name="connsiteX11" fmla="*/ 1252193 w 2832322"/>
              <a:gd name="connsiteY11" fmla="*/ 835524 h 2697833"/>
              <a:gd name="connsiteX12" fmla="*/ 2832322 w 2832322"/>
              <a:gd name="connsiteY12" fmla="*/ 0 h 2697833"/>
              <a:gd name="connsiteX13" fmla="*/ 2832322 w 2832322"/>
              <a:gd name="connsiteY13" fmla="*/ 2697833 h 2697833"/>
              <a:gd name="connsiteX14" fmla="*/ 0 w 2832322"/>
              <a:gd name="connsiteY14" fmla="*/ 2697833 h 2697833"/>
              <a:gd name="connsiteX15" fmla="*/ 12966 w 2832322"/>
              <a:gd name="connsiteY15" fmla="*/ 2631781 h 2697833"/>
              <a:gd name="connsiteX16" fmla="*/ 1052443 w 2832322"/>
              <a:gd name="connsiteY16" fmla="*/ 1806313 h 2697833"/>
              <a:gd name="connsiteX17" fmla="*/ 1721430 w 2832322"/>
              <a:gd name="connsiteY17" fmla="*/ 1489397 h 2697833"/>
              <a:gd name="connsiteX18" fmla="*/ 2115839 w 2832322"/>
              <a:gd name="connsiteY18" fmla="*/ 696540 h 2697833"/>
              <a:gd name="connsiteX19" fmla="*/ 2590689 w 2832322"/>
              <a:gd name="connsiteY19" fmla="*/ 99461 h 2697833"/>
              <a:gd name="connsiteX20" fmla="*/ 2730434 w 2832322"/>
              <a:gd name="connsiteY20" fmla="*/ 32840 h 269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32322" h="2697833">
                <a:moveTo>
                  <a:pt x="638993" y="1429605"/>
                </a:moveTo>
                <a:cubicBezTo>
                  <a:pt x="701328" y="1421871"/>
                  <a:pt x="765121" y="1451183"/>
                  <a:pt x="798503" y="1509001"/>
                </a:cubicBezTo>
                <a:cubicBezTo>
                  <a:pt x="843012" y="1586093"/>
                  <a:pt x="816599" y="1684670"/>
                  <a:pt x="739507" y="1729178"/>
                </a:cubicBezTo>
                <a:cubicBezTo>
                  <a:pt x="662415" y="1773688"/>
                  <a:pt x="563838" y="1747275"/>
                  <a:pt x="519329" y="1670181"/>
                </a:cubicBezTo>
                <a:cubicBezTo>
                  <a:pt x="474820" y="1593091"/>
                  <a:pt x="501234" y="1494514"/>
                  <a:pt x="578327" y="1450005"/>
                </a:cubicBezTo>
                <a:cubicBezTo>
                  <a:pt x="597599" y="1438878"/>
                  <a:pt x="618215" y="1432183"/>
                  <a:pt x="638993" y="1429605"/>
                </a:cubicBezTo>
                <a:close/>
                <a:moveTo>
                  <a:pt x="1252193" y="835524"/>
                </a:moveTo>
                <a:cubicBezTo>
                  <a:pt x="1356532" y="842898"/>
                  <a:pt x="1455464" y="900282"/>
                  <a:pt x="1511699" y="997686"/>
                </a:cubicBezTo>
                <a:cubicBezTo>
                  <a:pt x="1601677" y="1153532"/>
                  <a:pt x="1548280" y="1352810"/>
                  <a:pt x="1392436" y="1442788"/>
                </a:cubicBezTo>
                <a:cubicBezTo>
                  <a:pt x="1236589" y="1532766"/>
                  <a:pt x="1037311" y="1479369"/>
                  <a:pt x="947333" y="1323523"/>
                </a:cubicBezTo>
                <a:cubicBezTo>
                  <a:pt x="857356" y="1167678"/>
                  <a:pt x="910753" y="968399"/>
                  <a:pt x="1066598" y="878421"/>
                </a:cubicBezTo>
                <a:cubicBezTo>
                  <a:pt x="1125040" y="844680"/>
                  <a:pt x="1189590" y="831101"/>
                  <a:pt x="1252193" y="835524"/>
                </a:cubicBezTo>
                <a:close/>
                <a:moveTo>
                  <a:pt x="2832322" y="0"/>
                </a:moveTo>
                <a:lnTo>
                  <a:pt x="2832322" y="2697833"/>
                </a:lnTo>
                <a:lnTo>
                  <a:pt x="0" y="2697833"/>
                </a:lnTo>
                <a:lnTo>
                  <a:pt x="12966" y="2631781"/>
                </a:lnTo>
                <a:cubicBezTo>
                  <a:pt x="140000" y="2184738"/>
                  <a:pt x="505773" y="1908362"/>
                  <a:pt x="1052443" y="1806313"/>
                </a:cubicBezTo>
                <a:cubicBezTo>
                  <a:pt x="1303109" y="1759472"/>
                  <a:pt x="1574698" y="1718763"/>
                  <a:pt x="1721430" y="1489397"/>
                </a:cubicBezTo>
                <a:cubicBezTo>
                  <a:pt x="1879597" y="1241842"/>
                  <a:pt x="2005704" y="970478"/>
                  <a:pt x="2115839" y="696540"/>
                </a:cubicBezTo>
                <a:cubicBezTo>
                  <a:pt x="2216937" y="444582"/>
                  <a:pt x="2354076" y="231931"/>
                  <a:pt x="2590689" y="99461"/>
                </a:cubicBezTo>
                <a:cubicBezTo>
                  <a:pt x="2637069" y="73498"/>
                  <a:pt x="2683655" y="51402"/>
                  <a:pt x="2730434" y="328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388D2C-BEA7-FFC7-16EB-0DCDC162B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6252839" cy="2172663"/>
          </a:xfrm>
        </p:spPr>
        <p:txBody>
          <a:bodyPr>
            <a:normAutofit/>
          </a:bodyPr>
          <a:lstStyle/>
          <a:p>
            <a:r>
              <a:rPr lang="en-US" dirty="0"/>
              <a:t>User Interface (UI)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31BD3-1696-6AFA-1E9B-FDE8C3C4A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3241193"/>
            <a:ext cx="6252840" cy="297863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b="1"/>
              <a:t>Prototyping</a:t>
            </a:r>
          </a:p>
          <a:p>
            <a:pPr marL="0" indent="0">
              <a:buNone/>
            </a:pPr>
            <a:r>
              <a:rPr lang="en-US"/>
              <a:t>A prototype is an initial model developed to meet key requirements.</a:t>
            </a:r>
          </a:p>
          <a:p>
            <a:pPr marL="0" indent="0">
              <a:buNone/>
            </a:pPr>
            <a:r>
              <a:rPr lang="en-US"/>
              <a:t>Early modeling saves time and costs by identifying usability issues early, improving designs before production begins.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0C1D76-1B5B-4E34-8E41-C9C1B7C89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686" y="3259544"/>
            <a:ext cx="3265116" cy="35684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C0C107-D6BA-A75D-8DE0-C652F2EE5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511" y="18353"/>
            <a:ext cx="5298710" cy="322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1478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C48F90-AFD5-4232-AE7D-27B956BF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3C96EE1-9524-4300-BFAC-56AA55EB4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55747" y="-1"/>
            <a:ext cx="6336253" cy="6858001"/>
          </a:xfrm>
          <a:custGeom>
            <a:avLst/>
            <a:gdLst>
              <a:gd name="connsiteX0" fmla="*/ 5721063 w 6336253"/>
              <a:gd name="connsiteY0" fmla="*/ 3536635 h 6858001"/>
              <a:gd name="connsiteX1" fmla="*/ 6230651 w 6336253"/>
              <a:gd name="connsiteY1" fmla="*/ 4046223 h 6858001"/>
              <a:gd name="connsiteX2" fmla="*/ 5721063 w 6336253"/>
              <a:gd name="connsiteY2" fmla="*/ 4555811 h 6858001"/>
              <a:gd name="connsiteX3" fmla="*/ 5211475 w 6336253"/>
              <a:gd name="connsiteY3" fmla="*/ 4046223 h 6858001"/>
              <a:gd name="connsiteX4" fmla="*/ 5721063 w 6336253"/>
              <a:gd name="connsiteY4" fmla="*/ 3536635 h 6858001"/>
              <a:gd name="connsiteX5" fmla="*/ 5456902 w 6336253"/>
              <a:gd name="connsiteY5" fmla="*/ 0 h 6858001"/>
              <a:gd name="connsiteX6" fmla="*/ 6321710 w 6336253"/>
              <a:gd name="connsiteY6" fmla="*/ 0 h 6858001"/>
              <a:gd name="connsiteX7" fmla="*/ 6332019 w 6336253"/>
              <a:gd name="connsiteY7" fmla="*/ 42969 h 6858001"/>
              <a:gd name="connsiteX8" fmla="*/ 6320934 w 6336253"/>
              <a:gd name="connsiteY8" fmla="*/ 219852 h 6858001"/>
              <a:gd name="connsiteX9" fmla="*/ 5774313 w 6336253"/>
              <a:gd name="connsiteY9" fmla="*/ 535443 h 6858001"/>
              <a:gd name="connsiteX10" fmla="*/ 5444200 w 6336253"/>
              <a:gd name="connsiteY10" fmla="*/ 78052 h 6858001"/>
              <a:gd name="connsiteX11" fmla="*/ 609600 w 6336253"/>
              <a:gd name="connsiteY11" fmla="*/ 0 h 6858001"/>
              <a:gd name="connsiteX12" fmla="*/ 1171409 w 6336253"/>
              <a:gd name="connsiteY12" fmla="*/ 0 h 6858001"/>
              <a:gd name="connsiteX13" fmla="*/ 4838473 w 6336253"/>
              <a:gd name="connsiteY13" fmla="*/ 0 h 6858001"/>
              <a:gd name="connsiteX14" fmla="*/ 4830349 w 6336253"/>
              <a:gd name="connsiteY14" fmla="*/ 184996 h 6858001"/>
              <a:gd name="connsiteX15" fmla="*/ 4833376 w 6336253"/>
              <a:gd name="connsiteY15" fmla="*/ 419995 h 6858001"/>
              <a:gd name="connsiteX16" fmla="*/ 5281338 w 6336253"/>
              <a:gd name="connsiteY16" fmla="*/ 1068099 h 6858001"/>
              <a:gd name="connsiteX17" fmla="*/ 5729205 w 6336253"/>
              <a:gd name="connsiteY17" fmla="*/ 2589405 h 6858001"/>
              <a:gd name="connsiteX18" fmla="*/ 5283212 w 6336253"/>
              <a:gd name="connsiteY18" fmla="*/ 3164269 h 6858001"/>
              <a:gd name="connsiteX19" fmla="*/ 5124820 w 6336253"/>
              <a:gd name="connsiteY19" fmla="*/ 4641255 h 6858001"/>
              <a:gd name="connsiteX20" fmla="*/ 5736551 w 6336253"/>
              <a:gd name="connsiteY20" fmla="*/ 5670858 h 6858001"/>
              <a:gd name="connsiteX21" fmla="*/ 6022123 w 6336253"/>
              <a:gd name="connsiteY21" fmla="*/ 6707670 h 6858001"/>
              <a:gd name="connsiteX22" fmla="*/ 6024496 w 6336253"/>
              <a:gd name="connsiteY22" fmla="*/ 6858000 h 6858001"/>
              <a:gd name="connsiteX23" fmla="*/ 2242268 w 6336253"/>
              <a:gd name="connsiteY23" fmla="*/ 6858000 h 6858001"/>
              <a:gd name="connsiteX24" fmla="*/ 2242268 w 6336253"/>
              <a:gd name="connsiteY24" fmla="*/ 6858001 h 6858001"/>
              <a:gd name="connsiteX25" fmla="*/ 0 w 6336253"/>
              <a:gd name="connsiteY25" fmla="*/ 6858001 h 6858001"/>
              <a:gd name="connsiteX26" fmla="*/ 0 w 6336253"/>
              <a:gd name="connsiteY26" fmla="*/ 1 h 6858001"/>
              <a:gd name="connsiteX27" fmla="*/ 609600 w 6336253"/>
              <a:gd name="connsiteY2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36253" h="6858001">
                <a:moveTo>
                  <a:pt x="5721063" y="3536635"/>
                </a:moveTo>
                <a:cubicBezTo>
                  <a:pt x="6002501" y="3536635"/>
                  <a:pt x="6230651" y="3764785"/>
                  <a:pt x="6230651" y="4046223"/>
                </a:cubicBezTo>
                <a:cubicBezTo>
                  <a:pt x="6230651" y="4327661"/>
                  <a:pt x="6002501" y="4555811"/>
                  <a:pt x="5721063" y="4555811"/>
                </a:cubicBezTo>
                <a:cubicBezTo>
                  <a:pt x="5439625" y="4555811"/>
                  <a:pt x="5211475" y="4327661"/>
                  <a:pt x="5211475" y="4046223"/>
                </a:cubicBezTo>
                <a:cubicBezTo>
                  <a:pt x="5211475" y="3764785"/>
                  <a:pt x="5439625" y="3536635"/>
                  <a:pt x="5721063" y="3536635"/>
                </a:cubicBezTo>
                <a:close/>
                <a:moveTo>
                  <a:pt x="5456902" y="0"/>
                </a:moveTo>
                <a:lnTo>
                  <a:pt x="6321710" y="0"/>
                </a:lnTo>
                <a:lnTo>
                  <a:pt x="6332019" y="42969"/>
                </a:lnTo>
                <a:cubicBezTo>
                  <a:pt x="6340015" y="100391"/>
                  <a:pt x="6336884" y="160329"/>
                  <a:pt x="6320934" y="219852"/>
                </a:cubicBezTo>
                <a:cubicBezTo>
                  <a:pt x="6257137" y="457945"/>
                  <a:pt x="6012407" y="599240"/>
                  <a:pt x="5774313" y="535443"/>
                </a:cubicBezTo>
                <a:cubicBezTo>
                  <a:pt x="5565982" y="479621"/>
                  <a:pt x="5431761" y="285271"/>
                  <a:pt x="5444200" y="78052"/>
                </a:cubicBezTo>
                <a:close/>
                <a:moveTo>
                  <a:pt x="609600" y="0"/>
                </a:moveTo>
                <a:lnTo>
                  <a:pt x="1171409" y="0"/>
                </a:lnTo>
                <a:lnTo>
                  <a:pt x="4838473" y="0"/>
                </a:lnTo>
                <a:lnTo>
                  <a:pt x="4830349" y="184996"/>
                </a:lnTo>
                <a:cubicBezTo>
                  <a:pt x="4828991" y="263520"/>
                  <a:pt x="4829864" y="341910"/>
                  <a:pt x="4833376" y="419995"/>
                </a:cubicBezTo>
                <a:cubicBezTo>
                  <a:pt x="4846565" y="709488"/>
                  <a:pt x="5075226" y="891535"/>
                  <a:pt x="5281338" y="1068099"/>
                </a:cubicBezTo>
                <a:cubicBezTo>
                  <a:pt x="5795128" y="1508061"/>
                  <a:pt x="5969974" y="2032158"/>
                  <a:pt x="5729205" y="2589405"/>
                </a:cubicBezTo>
                <a:cubicBezTo>
                  <a:pt x="5635831" y="2805523"/>
                  <a:pt x="5454276" y="2993264"/>
                  <a:pt x="5283212" y="3164269"/>
                </a:cubicBezTo>
                <a:cubicBezTo>
                  <a:pt x="4824418" y="3622744"/>
                  <a:pt x="4843217" y="4154456"/>
                  <a:pt x="5124820" y="4641255"/>
                </a:cubicBezTo>
                <a:cubicBezTo>
                  <a:pt x="5325440" y="4986832"/>
                  <a:pt x="5565996" y="5311556"/>
                  <a:pt x="5736551" y="5670858"/>
                </a:cubicBezTo>
                <a:cubicBezTo>
                  <a:pt x="5902602" y="6019042"/>
                  <a:pt x="6001121" y="6366409"/>
                  <a:pt x="6022123" y="6707670"/>
                </a:cubicBezTo>
                <a:lnTo>
                  <a:pt x="6024496" y="6858000"/>
                </a:lnTo>
                <a:lnTo>
                  <a:pt x="2242268" y="6858000"/>
                </a:lnTo>
                <a:lnTo>
                  <a:pt x="2242268" y="6858001"/>
                </a:lnTo>
                <a:lnTo>
                  <a:pt x="0" y="6858001"/>
                </a:lnTo>
                <a:lnTo>
                  <a:pt x="0" y="1"/>
                </a:lnTo>
                <a:lnTo>
                  <a:pt x="6096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FA9570-A861-C931-4696-B8DAC4501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545870" cy="1658525"/>
          </a:xfrm>
        </p:spPr>
        <p:txBody>
          <a:bodyPr>
            <a:normAutofit/>
          </a:bodyPr>
          <a:lstStyle/>
          <a:p>
            <a:r>
              <a:rPr lang="en-US" dirty="0"/>
              <a:t>Registration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56C7C-E21B-9CC7-A13A-33C18A7B1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548521"/>
            <a:ext cx="5545867" cy="3470616"/>
          </a:xfrm>
        </p:spPr>
        <p:txBody>
          <a:bodyPr>
            <a:normAutofit/>
          </a:bodyPr>
          <a:lstStyle/>
          <a:p>
            <a:r>
              <a:rPr lang="en-US" dirty="0"/>
              <a:t>This page lets users either </a:t>
            </a:r>
            <a:r>
              <a:rPr lang="en-US" b="1" dirty="0"/>
              <a:t>create a new account</a:t>
            </a:r>
            <a:r>
              <a:rPr lang="en-US" dirty="0"/>
              <a:t> by entering their first name, last name, and password, or </a:t>
            </a:r>
            <a:r>
              <a:rPr lang="en-US" b="1" dirty="0"/>
              <a:t>log in</a:t>
            </a:r>
            <a:r>
              <a:rPr lang="en-US" dirty="0"/>
              <a:t> if they already have an account. The left side is for </a:t>
            </a:r>
            <a:r>
              <a:rPr lang="en-US" b="1" dirty="0"/>
              <a:t>registration</a:t>
            </a:r>
            <a:r>
              <a:rPr lang="en-US" dirty="0"/>
              <a:t>, and the right side invites returning users to </a:t>
            </a:r>
            <a:r>
              <a:rPr lang="en-US" b="1" dirty="0"/>
              <a:t>sign in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05AA8E-422B-48E4-D32F-BC1860D1B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116" y="1831445"/>
            <a:ext cx="4289283" cy="302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681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C48F90-AFD5-4232-AE7D-27B956BF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3C96EE1-9524-4300-BFAC-56AA55EB4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55747" y="-1"/>
            <a:ext cx="6336253" cy="6858001"/>
          </a:xfrm>
          <a:custGeom>
            <a:avLst/>
            <a:gdLst>
              <a:gd name="connsiteX0" fmla="*/ 5721063 w 6336253"/>
              <a:gd name="connsiteY0" fmla="*/ 3536635 h 6858001"/>
              <a:gd name="connsiteX1" fmla="*/ 6230651 w 6336253"/>
              <a:gd name="connsiteY1" fmla="*/ 4046223 h 6858001"/>
              <a:gd name="connsiteX2" fmla="*/ 5721063 w 6336253"/>
              <a:gd name="connsiteY2" fmla="*/ 4555811 h 6858001"/>
              <a:gd name="connsiteX3" fmla="*/ 5211475 w 6336253"/>
              <a:gd name="connsiteY3" fmla="*/ 4046223 h 6858001"/>
              <a:gd name="connsiteX4" fmla="*/ 5721063 w 6336253"/>
              <a:gd name="connsiteY4" fmla="*/ 3536635 h 6858001"/>
              <a:gd name="connsiteX5" fmla="*/ 5456902 w 6336253"/>
              <a:gd name="connsiteY5" fmla="*/ 0 h 6858001"/>
              <a:gd name="connsiteX6" fmla="*/ 6321710 w 6336253"/>
              <a:gd name="connsiteY6" fmla="*/ 0 h 6858001"/>
              <a:gd name="connsiteX7" fmla="*/ 6332019 w 6336253"/>
              <a:gd name="connsiteY7" fmla="*/ 42969 h 6858001"/>
              <a:gd name="connsiteX8" fmla="*/ 6320934 w 6336253"/>
              <a:gd name="connsiteY8" fmla="*/ 219852 h 6858001"/>
              <a:gd name="connsiteX9" fmla="*/ 5774313 w 6336253"/>
              <a:gd name="connsiteY9" fmla="*/ 535443 h 6858001"/>
              <a:gd name="connsiteX10" fmla="*/ 5444200 w 6336253"/>
              <a:gd name="connsiteY10" fmla="*/ 78052 h 6858001"/>
              <a:gd name="connsiteX11" fmla="*/ 609600 w 6336253"/>
              <a:gd name="connsiteY11" fmla="*/ 0 h 6858001"/>
              <a:gd name="connsiteX12" fmla="*/ 1171409 w 6336253"/>
              <a:gd name="connsiteY12" fmla="*/ 0 h 6858001"/>
              <a:gd name="connsiteX13" fmla="*/ 4838473 w 6336253"/>
              <a:gd name="connsiteY13" fmla="*/ 0 h 6858001"/>
              <a:gd name="connsiteX14" fmla="*/ 4830349 w 6336253"/>
              <a:gd name="connsiteY14" fmla="*/ 184996 h 6858001"/>
              <a:gd name="connsiteX15" fmla="*/ 4833376 w 6336253"/>
              <a:gd name="connsiteY15" fmla="*/ 419995 h 6858001"/>
              <a:gd name="connsiteX16" fmla="*/ 5281338 w 6336253"/>
              <a:gd name="connsiteY16" fmla="*/ 1068099 h 6858001"/>
              <a:gd name="connsiteX17" fmla="*/ 5729205 w 6336253"/>
              <a:gd name="connsiteY17" fmla="*/ 2589405 h 6858001"/>
              <a:gd name="connsiteX18" fmla="*/ 5283212 w 6336253"/>
              <a:gd name="connsiteY18" fmla="*/ 3164269 h 6858001"/>
              <a:gd name="connsiteX19" fmla="*/ 5124820 w 6336253"/>
              <a:gd name="connsiteY19" fmla="*/ 4641255 h 6858001"/>
              <a:gd name="connsiteX20" fmla="*/ 5736551 w 6336253"/>
              <a:gd name="connsiteY20" fmla="*/ 5670858 h 6858001"/>
              <a:gd name="connsiteX21" fmla="*/ 6022123 w 6336253"/>
              <a:gd name="connsiteY21" fmla="*/ 6707670 h 6858001"/>
              <a:gd name="connsiteX22" fmla="*/ 6024496 w 6336253"/>
              <a:gd name="connsiteY22" fmla="*/ 6858000 h 6858001"/>
              <a:gd name="connsiteX23" fmla="*/ 2242268 w 6336253"/>
              <a:gd name="connsiteY23" fmla="*/ 6858000 h 6858001"/>
              <a:gd name="connsiteX24" fmla="*/ 2242268 w 6336253"/>
              <a:gd name="connsiteY24" fmla="*/ 6858001 h 6858001"/>
              <a:gd name="connsiteX25" fmla="*/ 0 w 6336253"/>
              <a:gd name="connsiteY25" fmla="*/ 6858001 h 6858001"/>
              <a:gd name="connsiteX26" fmla="*/ 0 w 6336253"/>
              <a:gd name="connsiteY26" fmla="*/ 1 h 6858001"/>
              <a:gd name="connsiteX27" fmla="*/ 609600 w 6336253"/>
              <a:gd name="connsiteY2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36253" h="6858001">
                <a:moveTo>
                  <a:pt x="5721063" y="3536635"/>
                </a:moveTo>
                <a:cubicBezTo>
                  <a:pt x="6002501" y="3536635"/>
                  <a:pt x="6230651" y="3764785"/>
                  <a:pt x="6230651" y="4046223"/>
                </a:cubicBezTo>
                <a:cubicBezTo>
                  <a:pt x="6230651" y="4327661"/>
                  <a:pt x="6002501" y="4555811"/>
                  <a:pt x="5721063" y="4555811"/>
                </a:cubicBezTo>
                <a:cubicBezTo>
                  <a:pt x="5439625" y="4555811"/>
                  <a:pt x="5211475" y="4327661"/>
                  <a:pt x="5211475" y="4046223"/>
                </a:cubicBezTo>
                <a:cubicBezTo>
                  <a:pt x="5211475" y="3764785"/>
                  <a:pt x="5439625" y="3536635"/>
                  <a:pt x="5721063" y="3536635"/>
                </a:cubicBezTo>
                <a:close/>
                <a:moveTo>
                  <a:pt x="5456902" y="0"/>
                </a:moveTo>
                <a:lnTo>
                  <a:pt x="6321710" y="0"/>
                </a:lnTo>
                <a:lnTo>
                  <a:pt x="6332019" y="42969"/>
                </a:lnTo>
                <a:cubicBezTo>
                  <a:pt x="6340015" y="100391"/>
                  <a:pt x="6336884" y="160329"/>
                  <a:pt x="6320934" y="219852"/>
                </a:cubicBezTo>
                <a:cubicBezTo>
                  <a:pt x="6257137" y="457945"/>
                  <a:pt x="6012407" y="599240"/>
                  <a:pt x="5774313" y="535443"/>
                </a:cubicBezTo>
                <a:cubicBezTo>
                  <a:pt x="5565982" y="479621"/>
                  <a:pt x="5431761" y="285271"/>
                  <a:pt x="5444200" y="78052"/>
                </a:cubicBezTo>
                <a:close/>
                <a:moveTo>
                  <a:pt x="609600" y="0"/>
                </a:moveTo>
                <a:lnTo>
                  <a:pt x="1171409" y="0"/>
                </a:lnTo>
                <a:lnTo>
                  <a:pt x="4838473" y="0"/>
                </a:lnTo>
                <a:lnTo>
                  <a:pt x="4830349" y="184996"/>
                </a:lnTo>
                <a:cubicBezTo>
                  <a:pt x="4828991" y="263520"/>
                  <a:pt x="4829864" y="341910"/>
                  <a:pt x="4833376" y="419995"/>
                </a:cubicBezTo>
                <a:cubicBezTo>
                  <a:pt x="4846565" y="709488"/>
                  <a:pt x="5075226" y="891535"/>
                  <a:pt x="5281338" y="1068099"/>
                </a:cubicBezTo>
                <a:cubicBezTo>
                  <a:pt x="5795128" y="1508061"/>
                  <a:pt x="5969974" y="2032158"/>
                  <a:pt x="5729205" y="2589405"/>
                </a:cubicBezTo>
                <a:cubicBezTo>
                  <a:pt x="5635831" y="2805523"/>
                  <a:pt x="5454276" y="2993264"/>
                  <a:pt x="5283212" y="3164269"/>
                </a:cubicBezTo>
                <a:cubicBezTo>
                  <a:pt x="4824418" y="3622744"/>
                  <a:pt x="4843217" y="4154456"/>
                  <a:pt x="5124820" y="4641255"/>
                </a:cubicBezTo>
                <a:cubicBezTo>
                  <a:pt x="5325440" y="4986832"/>
                  <a:pt x="5565996" y="5311556"/>
                  <a:pt x="5736551" y="5670858"/>
                </a:cubicBezTo>
                <a:cubicBezTo>
                  <a:pt x="5902602" y="6019042"/>
                  <a:pt x="6001121" y="6366409"/>
                  <a:pt x="6022123" y="6707670"/>
                </a:cubicBezTo>
                <a:lnTo>
                  <a:pt x="6024496" y="6858000"/>
                </a:lnTo>
                <a:lnTo>
                  <a:pt x="2242268" y="6858000"/>
                </a:lnTo>
                <a:lnTo>
                  <a:pt x="2242268" y="6858001"/>
                </a:lnTo>
                <a:lnTo>
                  <a:pt x="0" y="6858001"/>
                </a:lnTo>
                <a:lnTo>
                  <a:pt x="0" y="1"/>
                </a:lnTo>
                <a:lnTo>
                  <a:pt x="6096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557133-23E8-E551-E0AB-40CDFDCD2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545870" cy="1658525"/>
          </a:xfrm>
        </p:spPr>
        <p:txBody>
          <a:bodyPr>
            <a:normAutofit/>
          </a:bodyPr>
          <a:lstStyle/>
          <a:p>
            <a:r>
              <a:rPr lang="en-US" b="1" dirty="0"/>
              <a:t>Analytics </a:t>
            </a:r>
            <a:r>
              <a:rPr lang="en-US" dirty="0"/>
              <a:t>Dashboard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94A53-B212-939D-143F-F61109438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548521"/>
            <a:ext cx="5545867" cy="3470616"/>
          </a:xfrm>
        </p:spPr>
        <p:txBody>
          <a:bodyPr>
            <a:normAutofit/>
          </a:bodyPr>
          <a:lstStyle/>
          <a:p>
            <a:r>
              <a:rPr lang="en-US" dirty="0"/>
              <a:t>This page is a </a:t>
            </a:r>
            <a:r>
              <a:rPr lang="en-US" b="1" dirty="0"/>
              <a:t>Lab Analytics Dashboard</a:t>
            </a:r>
            <a:r>
              <a:rPr lang="en-US" dirty="0"/>
              <a:t> displaying key performance metrics like total operations, sample distributions, and technician statistics over time. It provides daily trends, sample breakdowns, and monthly performance insights to monitor lab efficiency.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0352C-C5FC-E4FE-09F2-E31A15279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116" y="780782"/>
            <a:ext cx="4289283" cy="512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03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6BDF4D-4826-490A-8307-7247A295E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E0FF4CF-25CB-4537-9BBF-28B36C76B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5328" y="1352190"/>
            <a:ext cx="7823624" cy="5505810"/>
          </a:xfrm>
          <a:custGeom>
            <a:avLst/>
            <a:gdLst>
              <a:gd name="connsiteX0" fmla="*/ 7676365 w 7823624"/>
              <a:gd name="connsiteY0" fmla="*/ 583688 h 5505810"/>
              <a:gd name="connsiteX1" fmla="*/ 7807957 w 7823624"/>
              <a:gd name="connsiteY1" fmla="*/ 609260 h 5505810"/>
              <a:gd name="connsiteX2" fmla="*/ 7823624 w 7823624"/>
              <a:gd name="connsiteY2" fmla="*/ 618028 h 5505810"/>
              <a:gd name="connsiteX3" fmla="*/ 7823624 w 7823624"/>
              <a:gd name="connsiteY3" fmla="*/ 1356037 h 5505810"/>
              <a:gd name="connsiteX4" fmla="*/ 7783921 w 7823624"/>
              <a:gd name="connsiteY4" fmla="*/ 1367061 h 5505810"/>
              <a:gd name="connsiteX5" fmla="*/ 7685829 w 7823624"/>
              <a:gd name="connsiteY5" fmla="*/ 1364631 h 5505810"/>
              <a:gd name="connsiteX6" fmla="*/ 7556041 w 7823624"/>
              <a:gd name="connsiteY6" fmla="*/ 1308528 h 5505810"/>
              <a:gd name="connsiteX7" fmla="*/ 7412440 w 7823624"/>
              <a:gd name="connsiteY7" fmla="*/ 765688 h 5505810"/>
              <a:gd name="connsiteX8" fmla="*/ 7676365 w 7823624"/>
              <a:gd name="connsiteY8" fmla="*/ 583688 h 5505810"/>
              <a:gd name="connsiteX9" fmla="*/ 7062857 w 7823624"/>
              <a:gd name="connsiteY9" fmla="*/ 396783 h 5505810"/>
              <a:gd name="connsiteX10" fmla="*/ 7127059 w 7823624"/>
              <a:gd name="connsiteY10" fmla="*/ 424535 h 5505810"/>
              <a:gd name="connsiteX11" fmla="*/ 7198094 w 7823624"/>
              <a:gd name="connsiteY11" fmla="*/ 693059 h 5505810"/>
              <a:gd name="connsiteX12" fmla="*/ 7099157 w 7823624"/>
              <a:gd name="connsiteY12" fmla="*/ 778505 h 5505810"/>
              <a:gd name="connsiteX13" fmla="*/ 7034998 w 7823624"/>
              <a:gd name="connsiteY13" fmla="*/ 780480 h 5505810"/>
              <a:gd name="connsiteX14" fmla="*/ 6970795 w 7823624"/>
              <a:gd name="connsiteY14" fmla="*/ 752727 h 5505810"/>
              <a:gd name="connsiteX15" fmla="*/ 6899760 w 7823624"/>
              <a:gd name="connsiteY15" fmla="*/ 484203 h 5505810"/>
              <a:gd name="connsiteX16" fmla="*/ 7062857 w 7823624"/>
              <a:gd name="connsiteY16" fmla="*/ 396783 h 5505810"/>
              <a:gd name="connsiteX17" fmla="*/ 1780739 w 7823624"/>
              <a:gd name="connsiteY17" fmla="*/ 1190 h 5505810"/>
              <a:gd name="connsiteX18" fmla="*/ 2850847 w 7823624"/>
              <a:gd name="connsiteY18" fmla="*/ 384530 h 5505810"/>
              <a:gd name="connsiteX19" fmla="*/ 3809413 w 7823624"/>
              <a:gd name="connsiteY19" fmla="*/ 1153764 h 5505810"/>
              <a:gd name="connsiteX20" fmla="*/ 5160376 w 7823624"/>
              <a:gd name="connsiteY20" fmla="*/ 1003825 h 5505810"/>
              <a:gd name="connsiteX21" fmla="*/ 5677238 w 7823624"/>
              <a:gd name="connsiteY21" fmla="*/ 480424 h 5505810"/>
              <a:gd name="connsiteX22" fmla="*/ 7082965 w 7823624"/>
              <a:gd name="connsiteY22" fmla="*/ 1065272 h 5505810"/>
              <a:gd name="connsiteX23" fmla="*/ 7687818 w 7823624"/>
              <a:gd name="connsiteY23" fmla="*/ 1625585 h 5505810"/>
              <a:gd name="connsiteX24" fmla="*/ 7823624 w 7823624"/>
              <a:gd name="connsiteY24" fmla="*/ 1633445 h 5505810"/>
              <a:gd name="connsiteX25" fmla="*/ 7823624 w 7823624"/>
              <a:gd name="connsiteY25" fmla="*/ 5505810 h 5505810"/>
              <a:gd name="connsiteX26" fmla="*/ 1419133 w 7823624"/>
              <a:gd name="connsiteY26" fmla="*/ 5505810 h 5505810"/>
              <a:gd name="connsiteX27" fmla="*/ 1422753 w 7823624"/>
              <a:gd name="connsiteY27" fmla="*/ 5488656 h 5505810"/>
              <a:gd name="connsiteX28" fmla="*/ 1543078 w 7823624"/>
              <a:gd name="connsiteY28" fmla="*/ 4961644 h 5505810"/>
              <a:gd name="connsiteX29" fmla="*/ 1334564 w 7823624"/>
              <a:gd name="connsiteY29" fmla="*/ 4133160 h 5505810"/>
              <a:gd name="connsiteX30" fmla="*/ 670875 w 7823624"/>
              <a:gd name="connsiteY30" fmla="*/ 3489628 h 5505810"/>
              <a:gd name="connsiteX31" fmla="*/ 499515 w 7823624"/>
              <a:gd name="connsiteY31" fmla="*/ 578153 h 5505810"/>
              <a:gd name="connsiteX32" fmla="*/ 1780739 w 7823624"/>
              <a:gd name="connsiteY32" fmla="*/ 1190 h 5505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823624" h="5505810">
                <a:moveTo>
                  <a:pt x="7676365" y="583688"/>
                </a:moveTo>
                <a:cubicBezTo>
                  <a:pt x="7719804" y="582304"/>
                  <a:pt x="7764489" y="590613"/>
                  <a:pt x="7807957" y="609260"/>
                </a:cubicBezTo>
                <a:lnTo>
                  <a:pt x="7823624" y="618028"/>
                </a:lnTo>
                <a:lnTo>
                  <a:pt x="7823624" y="1356037"/>
                </a:lnTo>
                <a:lnTo>
                  <a:pt x="7783921" y="1367061"/>
                </a:lnTo>
                <a:cubicBezTo>
                  <a:pt x="7751926" y="1371702"/>
                  <a:pt x="7718882" y="1370985"/>
                  <a:pt x="7685829" y="1364631"/>
                </a:cubicBezTo>
                <a:cubicBezTo>
                  <a:pt x="7641760" y="1356162"/>
                  <a:pt x="7597675" y="1337676"/>
                  <a:pt x="7556041" y="1308528"/>
                </a:cubicBezTo>
                <a:cubicBezTo>
                  <a:pt x="7389499" y="1191936"/>
                  <a:pt x="7325207" y="948898"/>
                  <a:pt x="7412440" y="765688"/>
                </a:cubicBezTo>
                <a:cubicBezTo>
                  <a:pt x="7466961" y="651183"/>
                  <a:pt x="7567768" y="587147"/>
                  <a:pt x="7676365" y="583688"/>
                </a:cubicBezTo>
                <a:close/>
                <a:moveTo>
                  <a:pt x="7062857" y="396783"/>
                </a:moveTo>
                <a:cubicBezTo>
                  <a:pt x="7084657" y="400973"/>
                  <a:pt x="7106463" y="410117"/>
                  <a:pt x="7127059" y="424535"/>
                </a:cubicBezTo>
                <a:cubicBezTo>
                  <a:pt x="7209442" y="482209"/>
                  <a:pt x="7241245" y="602433"/>
                  <a:pt x="7198094" y="693059"/>
                </a:cubicBezTo>
                <a:cubicBezTo>
                  <a:pt x="7176519" y="738373"/>
                  <a:pt x="7140289" y="767709"/>
                  <a:pt x="7099157" y="778505"/>
                </a:cubicBezTo>
                <a:cubicBezTo>
                  <a:pt x="7078590" y="783905"/>
                  <a:pt x="7056797" y="784670"/>
                  <a:pt x="7034998" y="780480"/>
                </a:cubicBezTo>
                <a:cubicBezTo>
                  <a:pt x="7013198" y="776289"/>
                  <a:pt x="6991391" y="767146"/>
                  <a:pt x="6970795" y="752727"/>
                </a:cubicBezTo>
                <a:cubicBezTo>
                  <a:pt x="6888412" y="695052"/>
                  <a:pt x="6856608" y="574829"/>
                  <a:pt x="6899760" y="484203"/>
                </a:cubicBezTo>
                <a:cubicBezTo>
                  <a:pt x="6932124" y="416232"/>
                  <a:pt x="6997458" y="384213"/>
                  <a:pt x="7062857" y="396783"/>
                </a:cubicBezTo>
                <a:close/>
                <a:moveTo>
                  <a:pt x="1780739" y="1190"/>
                </a:moveTo>
                <a:cubicBezTo>
                  <a:pt x="2129768" y="14988"/>
                  <a:pt x="2488852" y="148495"/>
                  <a:pt x="2850847" y="384530"/>
                </a:cubicBezTo>
                <a:cubicBezTo>
                  <a:pt x="3184362" y="601036"/>
                  <a:pt x="3487788" y="901267"/>
                  <a:pt x="3809413" y="1153764"/>
                </a:cubicBezTo>
                <a:cubicBezTo>
                  <a:pt x="4262448" y="1508236"/>
                  <a:pt x="4750558" y="1545992"/>
                  <a:pt x="5160376" y="1003825"/>
                </a:cubicBezTo>
                <a:cubicBezTo>
                  <a:pt x="5313232" y="801671"/>
                  <a:pt x="5481196" y="587300"/>
                  <a:pt x="5677238" y="480424"/>
                </a:cubicBezTo>
                <a:cubicBezTo>
                  <a:pt x="6182723" y="204840"/>
                  <a:pt x="6667481" y="431193"/>
                  <a:pt x="7082965" y="1065272"/>
                </a:cubicBezTo>
                <a:cubicBezTo>
                  <a:pt x="7249706" y="1319645"/>
                  <a:pt x="7421998" y="1601453"/>
                  <a:pt x="7687818" y="1625585"/>
                </a:cubicBezTo>
                <a:lnTo>
                  <a:pt x="7823624" y="1633445"/>
                </a:lnTo>
                <a:lnTo>
                  <a:pt x="7823624" y="5505810"/>
                </a:lnTo>
                <a:lnTo>
                  <a:pt x="1419133" y="5505810"/>
                </a:lnTo>
                <a:lnTo>
                  <a:pt x="1422753" y="5488656"/>
                </a:lnTo>
                <a:cubicBezTo>
                  <a:pt x="1462649" y="5312984"/>
                  <a:pt x="1506176" y="5138278"/>
                  <a:pt x="1543078" y="4961644"/>
                </a:cubicBezTo>
                <a:cubicBezTo>
                  <a:pt x="1609806" y="4640258"/>
                  <a:pt x="1539760" y="4343419"/>
                  <a:pt x="1334564" y="4133160"/>
                </a:cubicBezTo>
                <a:cubicBezTo>
                  <a:pt x="1117562" y="3910930"/>
                  <a:pt x="900716" y="3685928"/>
                  <a:pt x="670875" y="3489628"/>
                </a:cubicBezTo>
                <a:cubicBezTo>
                  <a:pt x="-321639" y="2642174"/>
                  <a:pt x="-67393" y="1165752"/>
                  <a:pt x="499515" y="578153"/>
                </a:cubicBezTo>
                <a:cubicBezTo>
                  <a:pt x="899852" y="163598"/>
                  <a:pt x="1331986" y="-16550"/>
                  <a:pt x="1780739" y="11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966AC8-5281-2ECE-552A-606AC2CE1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3"/>
            <a:ext cx="10972800" cy="1570804"/>
          </a:xfrm>
        </p:spPr>
        <p:txBody>
          <a:bodyPr>
            <a:normAutofit/>
          </a:bodyPr>
          <a:lstStyle/>
          <a:p>
            <a:r>
              <a:rPr lang="en-US" b="1" dirty="0"/>
              <a:t>Samples Management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9ABAC-8048-D536-9AF3-900B22D98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397689"/>
            <a:ext cx="3750023" cy="3445893"/>
          </a:xfrm>
        </p:spPr>
        <p:txBody>
          <a:bodyPr>
            <a:normAutofit/>
          </a:bodyPr>
          <a:lstStyle/>
          <a:p>
            <a:r>
              <a:rPr lang="en-US" dirty="0"/>
              <a:t>This page shows a </a:t>
            </a:r>
            <a:r>
              <a:rPr lang="en-US" b="1" dirty="0"/>
              <a:t>Lab Samples Management</a:t>
            </a:r>
            <a:r>
              <a:rPr lang="en-US" dirty="0"/>
              <a:t> table listing sample details like ID, date, technician ID, and current status. It helps track and manage lab sample progress through different workflow stages.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3E53D1-031E-EAA4-8DCA-A1EF1F147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641" y="2636356"/>
            <a:ext cx="4922702" cy="344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518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6BDF4D-4826-490A-8307-7247A295E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E0FF4CF-25CB-4537-9BBF-28B36C76B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5328" y="1352190"/>
            <a:ext cx="7823624" cy="5505810"/>
          </a:xfrm>
          <a:custGeom>
            <a:avLst/>
            <a:gdLst>
              <a:gd name="connsiteX0" fmla="*/ 7676365 w 7823624"/>
              <a:gd name="connsiteY0" fmla="*/ 583688 h 5505810"/>
              <a:gd name="connsiteX1" fmla="*/ 7807957 w 7823624"/>
              <a:gd name="connsiteY1" fmla="*/ 609260 h 5505810"/>
              <a:gd name="connsiteX2" fmla="*/ 7823624 w 7823624"/>
              <a:gd name="connsiteY2" fmla="*/ 618028 h 5505810"/>
              <a:gd name="connsiteX3" fmla="*/ 7823624 w 7823624"/>
              <a:gd name="connsiteY3" fmla="*/ 1356037 h 5505810"/>
              <a:gd name="connsiteX4" fmla="*/ 7783921 w 7823624"/>
              <a:gd name="connsiteY4" fmla="*/ 1367061 h 5505810"/>
              <a:gd name="connsiteX5" fmla="*/ 7685829 w 7823624"/>
              <a:gd name="connsiteY5" fmla="*/ 1364631 h 5505810"/>
              <a:gd name="connsiteX6" fmla="*/ 7556041 w 7823624"/>
              <a:gd name="connsiteY6" fmla="*/ 1308528 h 5505810"/>
              <a:gd name="connsiteX7" fmla="*/ 7412440 w 7823624"/>
              <a:gd name="connsiteY7" fmla="*/ 765688 h 5505810"/>
              <a:gd name="connsiteX8" fmla="*/ 7676365 w 7823624"/>
              <a:gd name="connsiteY8" fmla="*/ 583688 h 5505810"/>
              <a:gd name="connsiteX9" fmla="*/ 7062857 w 7823624"/>
              <a:gd name="connsiteY9" fmla="*/ 396783 h 5505810"/>
              <a:gd name="connsiteX10" fmla="*/ 7127059 w 7823624"/>
              <a:gd name="connsiteY10" fmla="*/ 424535 h 5505810"/>
              <a:gd name="connsiteX11" fmla="*/ 7198094 w 7823624"/>
              <a:gd name="connsiteY11" fmla="*/ 693059 h 5505810"/>
              <a:gd name="connsiteX12" fmla="*/ 7099157 w 7823624"/>
              <a:gd name="connsiteY12" fmla="*/ 778505 h 5505810"/>
              <a:gd name="connsiteX13" fmla="*/ 7034998 w 7823624"/>
              <a:gd name="connsiteY13" fmla="*/ 780480 h 5505810"/>
              <a:gd name="connsiteX14" fmla="*/ 6970795 w 7823624"/>
              <a:gd name="connsiteY14" fmla="*/ 752727 h 5505810"/>
              <a:gd name="connsiteX15" fmla="*/ 6899760 w 7823624"/>
              <a:gd name="connsiteY15" fmla="*/ 484203 h 5505810"/>
              <a:gd name="connsiteX16" fmla="*/ 7062857 w 7823624"/>
              <a:gd name="connsiteY16" fmla="*/ 396783 h 5505810"/>
              <a:gd name="connsiteX17" fmla="*/ 1780739 w 7823624"/>
              <a:gd name="connsiteY17" fmla="*/ 1190 h 5505810"/>
              <a:gd name="connsiteX18" fmla="*/ 2850847 w 7823624"/>
              <a:gd name="connsiteY18" fmla="*/ 384530 h 5505810"/>
              <a:gd name="connsiteX19" fmla="*/ 3809413 w 7823624"/>
              <a:gd name="connsiteY19" fmla="*/ 1153764 h 5505810"/>
              <a:gd name="connsiteX20" fmla="*/ 5160376 w 7823624"/>
              <a:gd name="connsiteY20" fmla="*/ 1003825 h 5505810"/>
              <a:gd name="connsiteX21" fmla="*/ 5677238 w 7823624"/>
              <a:gd name="connsiteY21" fmla="*/ 480424 h 5505810"/>
              <a:gd name="connsiteX22" fmla="*/ 7082965 w 7823624"/>
              <a:gd name="connsiteY22" fmla="*/ 1065272 h 5505810"/>
              <a:gd name="connsiteX23" fmla="*/ 7687818 w 7823624"/>
              <a:gd name="connsiteY23" fmla="*/ 1625585 h 5505810"/>
              <a:gd name="connsiteX24" fmla="*/ 7823624 w 7823624"/>
              <a:gd name="connsiteY24" fmla="*/ 1633445 h 5505810"/>
              <a:gd name="connsiteX25" fmla="*/ 7823624 w 7823624"/>
              <a:gd name="connsiteY25" fmla="*/ 5505810 h 5505810"/>
              <a:gd name="connsiteX26" fmla="*/ 1419133 w 7823624"/>
              <a:gd name="connsiteY26" fmla="*/ 5505810 h 5505810"/>
              <a:gd name="connsiteX27" fmla="*/ 1422753 w 7823624"/>
              <a:gd name="connsiteY27" fmla="*/ 5488656 h 5505810"/>
              <a:gd name="connsiteX28" fmla="*/ 1543078 w 7823624"/>
              <a:gd name="connsiteY28" fmla="*/ 4961644 h 5505810"/>
              <a:gd name="connsiteX29" fmla="*/ 1334564 w 7823624"/>
              <a:gd name="connsiteY29" fmla="*/ 4133160 h 5505810"/>
              <a:gd name="connsiteX30" fmla="*/ 670875 w 7823624"/>
              <a:gd name="connsiteY30" fmla="*/ 3489628 h 5505810"/>
              <a:gd name="connsiteX31" fmla="*/ 499515 w 7823624"/>
              <a:gd name="connsiteY31" fmla="*/ 578153 h 5505810"/>
              <a:gd name="connsiteX32" fmla="*/ 1780739 w 7823624"/>
              <a:gd name="connsiteY32" fmla="*/ 1190 h 5505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823624" h="5505810">
                <a:moveTo>
                  <a:pt x="7676365" y="583688"/>
                </a:moveTo>
                <a:cubicBezTo>
                  <a:pt x="7719804" y="582304"/>
                  <a:pt x="7764489" y="590613"/>
                  <a:pt x="7807957" y="609260"/>
                </a:cubicBezTo>
                <a:lnTo>
                  <a:pt x="7823624" y="618028"/>
                </a:lnTo>
                <a:lnTo>
                  <a:pt x="7823624" y="1356037"/>
                </a:lnTo>
                <a:lnTo>
                  <a:pt x="7783921" y="1367061"/>
                </a:lnTo>
                <a:cubicBezTo>
                  <a:pt x="7751926" y="1371702"/>
                  <a:pt x="7718882" y="1370985"/>
                  <a:pt x="7685829" y="1364631"/>
                </a:cubicBezTo>
                <a:cubicBezTo>
                  <a:pt x="7641760" y="1356162"/>
                  <a:pt x="7597675" y="1337676"/>
                  <a:pt x="7556041" y="1308528"/>
                </a:cubicBezTo>
                <a:cubicBezTo>
                  <a:pt x="7389499" y="1191936"/>
                  <a:pt x="7325207" y="948898"/>
                  <a:pt x="7412440" y="765688"/>
                </a:cubicBezTo>
                <a:cubicBezTo>
                  <a:pt x="7466961" y="651183"/>
                  <a:pt x="7567768" y="587147"/>
                  <a:pt x="7676365" y="583688"/>
                </a:cubicBezTo>
                <a:close/>
                <a:moveTo>
                  <a:pt x="7062857" y="396783"/>
                </a:moveTo>
                <a:cubicBezTo>
                  <a:pt x="7084657" y="400973"/>
                  <a:pt x="7106463" y="410117"/>
                  <a:pt x="7127059" y="424535"/>
                </a:cubicBezTo>
                <a:cubicBezTo>
                  <a:pt x="7209442" y="482209"/>
                  <a:pt x="7241245" y="602433"/>
                  <a:pt x="7198094" y="693059"/>
                </a:cubicBezTo>
                <a:cubicBezTo>
                  <a:pt x="7176519" y="738373"/>
                  <a:pt x="7140289" y="767709"/>
                  <a:pt x="7099157" y="778505"/>
                </a:cubicBezTo>
                <a:cubicBezTo>
                  <a:pt x="7078590" y="783905"/>
                  <a:pt x="7056797" y="784670"/>
                  <a:pt x="7034998" y="780480"/>
                </a:cubicBezTo>
                <a:cubicBezTo>
                  <a:pt x="7013198" y="776289"/>
                  <a:pt x="6991391" y="767146"/>
                  <a:pt x="6970795" y="752727"/>
                </a:cubicBezTo>
                <a:cubicBezTo>
                  <a:pt x="6888412" y="695052"/>
                  <a:pt x="6856608" y="574829"/>
                  <a:pt x="6899760" y="484203"/>
                </a:cubicBezTo>
                <a:cubicBezTo>
                  <a:pt x="6932124" y="416232"/>
                  <a:pt x="6997458" y="384213"/>
                  <a:pt x="7062857" y="396783"/>
                </a:cubicBezTo>
                <a:close/>
                <a:moveTo>
                  <a:pt x="1780739" y="1190"/>
                </a:moveTo>
                <a:cubicBezTo>
                  <a:pt x="2129768" y="14988"/>
                  <a:pt x="2488852" y="148495"/>
                  <a:pt x="2850847" y="384530"/>
                </a:cubicBezTo>
                <a:cubicBezTo>
                  <a:pt x="3184362" y="601036"/>
                  <a:pt x="3487788" y="901267"/>
                  <a:pt x="3809413" y="1153764"/>
                </a:cubicBezTo>
                <a:cubicBezTo>
                  <a:pt x="4262448" y="1508236"/>
                  <a:pt x="4750558" y="1545992"/>
                  <a:pt x="5160376" y="1003825"/>
                </a:cubicBezTo>
                <a:cubicBezTo>
                  <a:pt x="5313232" y="801671"/>
                  <a:pt x="5481196" y="587300"/>
                  <a:pt x="5677238" y="480424"/>
                </a:cubicBezTo>
                <a:cubicBezTo>
                  <a:pt x="6182723" y="204840"/>
                  <a:pt x="6667481" y="431193"/>
                  <a:pt x="7082965" y="1065272"/>
                </a:cubicBezTo>
                <a:cubicBezTo>
                  <a:pt x="7249706" y="1319645"/>
                  <a:pt x="7421998" y="1601453"/>
                  <a:pt x="7687818" y="1625585"/>
                </a:cubicBezTo>
                <a:lnTo>
                  <a:pt x="7823624" y="1633445"/>
                </a:lnTo>
                <a:lnTo>
                  <a:pt x="7823624" y="5505810"/>
                </a:lnTo>
                <a:lnTo>
                  <a:pt x="1419133" y="5505810"/>
                </a:lnTo>
                <a:lnTo>
                  <a:pt x="1422753" y="5488656"/>
                </a:lnTo>
                <a:cubicBezTo>
                  <a:pt x="1462649" y="5312984"/>
                  <a:pt x="1506176" y="5138278"/>
                  <a:pt x="1543078" y="4961644"/>
                </a:cubicBezTo>
                <a:cubicBezTo>
                  <a:pt x="1609806" y="4640258"/>
                  <a:pt x="1539760" y="4343419"/>
                  <a:pt x="1334564" y="4133160"/>
                </a:cubicBezTo>
                <a:cubicBezTo>
                  <a:pt x="1117562" y="3910930"/>
                  <a:pt x="900716" y="3685928"/>
                  <a:pt x="670875" y="3489628"/>
                </a:cubicBezTo>
                <a:cubicBezTo>
                  <a:pt x="-321639" y="2642174"/>
                  <a:pt x="-67393" y="1165752"/>
                  <a:pt x="499515" y="578153"/>
                </a:cubicBezTo>
                <a:cubicBezTo>
                  <a:pt x="899852" y="163598"/>
                  <a:pt x="1331986" y="-16550"/>
                  <a:pt x="1780739" y="11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4C4706-3686-E611-A117-9FB6D0418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3"/>
            <a:ext cx="10972800" cy="1570804"/>
          </a:xfrm>
        </p:spPr>
        <p:txBody>
          <a:bodyPr>
            <a:normAutofit/>
          </a:bodyPr>
          <a:lstStyle/>
          <a:p>
            <a:r>
              <a:rPr lang="en-US" b="1" dirty="0"/>
              <a:t>Settings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CB5B2-6EC5-09E6-19E9-5A41F5F6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397689"/>
            <a:ext cx="3750023" cy="3445893"/>
          </a:xfrm>
        </p:spPr>
        <p:txBody>
          <a:bodyPr>
            <a:normAutofit/>
          </a:bodyPr>
          <a:lstStyle/>
          <a:p>
            <a:r>
              <a:rPr lang="en-US" dirty="0"/>
              <a:t>This page is for </a:t>
            </a:r>
            <a:r>
              <a:rPr lang="en-US" b="1" dirty="0"/>
              <a:t>Lab Director Profile Settings</a:t>
            </a:r>
            <a:r>
              <a:rPr lang="en-US" dirty="0"/>
              <a:t>, allowing the user to update contact information and configure main and additional analytics options. It also includes a "Save Changes" button to apply the updates.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716E9D5-C545-9796-0A5C-EB27044BD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732" y="2636356"/>
            <a:ext cx="4870519" cy="344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199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BB51-5A05-9DC1-1523-A8B479381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1CC87-5F20-BC6E-E55C-6FD584DE0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106204"/>
            <a:ext cx="10668000" cy="3635835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70000"/>
              </a:lnSpc>
              <a:buClr>
                <a:schemeClr val="tx1"/>
              </a:buClr>
            </a:pPr>
            <a:r>
              <a:rPr lang="en-US" sz="8000" dirty="0">
                <a:latin typeface="+mj-lt"/>
              </a:rPr>
              <a:t>Sperm morphology assessment is essential for male </a:t>
            </a:r>
            <a:r>
              <a:rPr lang="en-US" sz="8000" b="1" dirty="0">
                <a:latin typeface="+mj-lt"/>
              </a:rPr>
              <a:t>fertility evaluation </a:t>
            </a:r>
            <a:r>
              <a:rPr lang="en-US" sz="8000" dirty="0">
                <a:latin typeface="+mj-lt"/>
              </a:rPr>
              <a:t>but relies heavily on manual microscopic analysis. This process is inherently </a:t>
            </a:r>
            <a:r>
              <a:rPr lang="en-US" sz="8000" b="1" dirty="0">
                <a:latin typeface="+mj-lt"/>
              </a:rPr>
              <a:t>subjective</a:t>
            </a:r>
            <a:r>
              <a:rPr lang="en-US" sz="8000" dirty="0">
                <a:latin typeface="+mj-lt"/>
              </a:rPr>
              <a:t> , </a:t>
            </a:r>
            <a:r>
              <a:rPr lang="en-US" sz="8000" b="1" dirty="0">
                <a:latin typeface="+mj-lt"/>
              </a:rPr>
              <a:t>time-consuming</a:t>
            </a:r>
            <a:r>
              <a:rPr lang="en-US" sz="8000" dirty="0">
                <a:latin typeface="+mj-lt"/>
              </a:rPr>
              <a:t> , and susceptible to </a:t>
            </a:r>
            <a:r>
              <a:rPr lang="en-US" sz="8000" b="1" dirty="0">
                <a:latin typeface="+mj-lt"/>
              </a:rPr>
              <a:t>inter- and intra-observer variability </a:t>
            </a:r>
            <a:r>
              <a:rPr lang="en-US" sz="8000" dirty="0">
                <a:latin typeface="+mj-lt"/>
              </a:rPr>
              <a:t>, leading to inconsistent diagnoses. The lack of standardized, objective methods across laboratories further undermines reliability. These challenges necessitate an </a:t>
            </a:r>
            <a:r>
              <a:rPr lang="en-US" sz="8000" b="1" dirty="0">
                <a:latin typeface="+mj-lt"/>
              </a:rPr>
              <a:t>automated</a:t>
            </a:r>
            <a:r>
              <a:rPr lang="en-US" sz="8000" dirty="0">
                <a:latin typeface="+mj-lt"/>
              </a:rPr>
              <a:t>, </a:t>
            </a:r>
            <a:r>
              <a:rPr lang="en-US" sz="8000" b="1" dirty="0">
                <a:latin typeface="+mj-lt"/>
              </a:rPr>
              <a:t>accurate</a:t>
            </a:r>
            <a:r>
              <a:rPr lang="en-US" sz="8000" dirty="0">
                <a:latin typeface="+mj-lt"/>
              </a:rPr>
              <a:t>, and </a:t>
            </a:r>
            <a:r>
              <a:rPr lang="en-US" sz="8000" b="1" dirty="0">
                <a:latin typeface="+mj-lt"/>
              </a:rPr>
              <a:t>robust</a:t>
            </a:r>
            <a:r>
              <a:rPr lang="en-US" sz="8000" dirty="0">
                <a:latin typeface="+mj-lt"/>
              </a:rPr>
              <a:t> system that leverages image processing and Deep learning to detect and classify sperm morphology, improving diagnostic consistency, efficiency, and clinical decision-making in reproductive health.</a:t>
            </a:r>
          </a:p>
          <a:p>
            <a:pPr>
              <a:lnSpc>
                <a:spcPct val="170000"/>
              </a:lnSpc>
              <a:buClr>
                <a:schemeClr val="tx1"/>
              </a:buClr>
            </a:pPr>
            <a:endParaRPr lang="en-US" dirty="0"/>
          </a:p>
          <a:p>
            <a:pPr>
              <a:lnSpc>
                <a:spcPct val="170000"/>
              </a:lnSpc>
              <a:buClr>
                <a:schemeClr val="tx1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9445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6BDF4D-4826-490A-8307-7247A295E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E0FF4CF-25CB-4537-9BBF-28B36C76B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5328" y="1352190"/>
            <a:ext cx="7823624" cy="5505810"/>
          </a:xfrm>
          <a:custGeom>
            <a:avLst/>
            <a:gdLst>
              <a:gd name="connsiteX0" fmla="*/ 7676365 w 7823624"/>
              <a:gd name="connsiteY0" fmla="*/ 583688 h 5505810"/>
              <a:gd name="connsiteX1" fmla="*/ 7807957 w 7823624"/>
              <a:gd name="connsiteY1" fmla="*/ 609260 h 5505810"/>
              <a:gd name="connsiteX2" fmla="*/ 7823624 w 7823624"/>
              <a:gd name="connsiteY2" fmla="*/ 618028 h 5505810"/>
              <a:gd name="connsiteX3" fmla="*/ 7823624 w 7823624"/>
              <a:gd name="connsiteY3" fmla="*/ 1356037 h 5505810"/>
              <a:gd name="connsiteX4" fmla="*/ 7783921 w 7823624"/>
              <a:gd name="connsiteY4" fmla="*/ 1367061 h 5505810"/>
              <a:gd name="connsiteX5" fmla="*/ 7685829 w 7823624"/>
              <a:gd name="connsiteY5" fmla="*/ 1364631 h 5505810"/>
              <a:gd name="connsiteX6" fmla="*/ 7556041 w 7823624"/>
              <a:gd name="connsiteY6" fmla="*/ 1308528 h 5505810"/>
              <a:gd name="connsiteX7" fmla="*/ 7412440 w 7823624"/>
              <a:gd name="connsiteY7" fmla="*/ 765688 h 5505810"/>
              <a:gd name="connsiteX8" fmla="*/ 7676365 w 7823624"/>
              <a:gd name="connsiteY8" fmla="*/ 583688 h 5505810"/>
              <a:gd name="connsiteX9" fmla="*/ 7062857 w 7823624"/>
              <a:gd name="connsiteY9" fmla="*/ 396783 h 5505810"/>
              <a:gd name="connsiteX10" fmla="*/ 7127059 w 7823624"/>
              <a:gd name="connsiteY10" fmla="*/ 424535 h 5505810"/>
              <a:gd name="connsiteX11" fmla="*/ 7198094 w 7823624"/>
              <a:gd name="connsiteY11" fmla="*/ 693059 h 5505810"/>
              <a:gd name="connsiteX12" fmla="*/ 7099157 w 7823624"/>
              <a:gd name="connsiteY12" fmla="*/ 778505 h 5505810"/>
              <a:gd name="connsiteX13" fmla="*/ 7034998 w 7823624"/>
              <a:gd name="connsiteY13" fmla="*/ 780480 h 5505810"/>
              <a:gd name="connsiteX14" fmla="*/ 6970795 w 7823624"/>
              <a:gd name="connsiteY14" fmla="*/ 752727 h 5505810"/>
              <a:gd name="connsiteX15" fmla="*/ 6899760 w 7823624"/>
              <a:gd name="connsiteY15" fmla="*/ 484203 h 5505810"/>
              <a:gd name="connsiteX16" fmla="*/ 7062857 w 7823624"/>
              <a:gd name="connsiteY16" fmla="*/ 396783 h 5505810"/>
              <a:gd name="connsiteX17" fmla="*/ 1780739 w 7823624"/>
              <a:gd name="connsiteY17" fmla="*/ 1190 h 5505810"/>
              <a:gd name="connsiteX18" fmla="*/ 2850847 w 7823624"/>
              <a:gd name="connsiteY18" fmla="*/ 384530 h 5505810"/>
              <a:gd name="connsiteX19" fmla="*/ 3809413 w 7823624"/>
              <a:gd name="connsiteY19" fmla="*/ 1153764 h 5505810"/>
              <a:gd name="connsiteX20" fmla="*/ 5160376 w 7823624"/>
              <a:gd name="connsiteY20" fmla="*/ 1003825 h 5505810"/>
              <a:gd name="connsiteX21" fmla="*/ 5677238 w 7823624"/>
              <a:gd name="connsiteY21" fmla="*/ 480424 h 5505810"/>
              <a:gd name="connsiteX22" fmla="*/ 7082965 w 7823624"/>
              <a:gd name="connsiteY22" fmla="*/ 1065272 h 5505810"/>
              <a:gd name="connsiteX23" fmla="*/ 7687818 w 7823624"/>
              <a:gd name="connsiteY23" fmla="*/ 1625585 h 5505810"/>
              <a:gd name="connsiteX24" fmla="*/ 7823624 w 7823624"/>
              <a:gd name="connsiteY24" fmla="*/ 1633445 h 5505810"/>
              <a:gd name="connsiteX25" fmla="*/ 7823624 w 7823624"/>
              <a:gd name="connsiteY25" fmla="*/ 5505810 h 5505810"/>
              <a:gd name="connsiteX26" fmla="*/ 1419133 w 7823624"/>
              <a:gd name="connsiteY26" fmla="*/ 5505810 h 5505810"/>
              <a:gd name="connsiteX27" fmla="*/ 1422753 w 7823624"/>
              <a:gd name="connsiteY27" fmla="*/ 5488656 h 5505810"/>
              <a:gd name="connsiteX28" fmla="*/ 1543078 w 7823624"/>
              <a:gd name="connsiteY28" fmla="*/ 4961644 h 5505810"/>
              <a:gd name="connsiteX29" fmla="*/ 1334564 w 7823624"/>
              <a:gd name="connsiteY29" fmla="*/ 4133160 h 5505810"/>
              <a:gd name="connsiteX30" fmla="*/ 670875 w 7823624"/>
              <a:gd name="connsiteY30" fmla="*/ 3489628 h 5505810"/>
              <a:gd name="connsiteX31" fmla="*/ 499515 w 7823624"/>
              <a:gd name="connsiteY31" fmla="*/ 578153 h 5505810"/>
              <a:gd name="connsiteX32" fmla="*/ 1780739 w 7823624"/>
              <a:gd name="connsiteY32" fmla="*/ 1190 h 5505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823624" h="5505810">
                <a:moveTo>
                  <a:pt x="7676365" y="583688"/>
                </a:moveTo>
                <a:cubicBezTo>
                  <a:pt x="7719804" y="582304"/>
                  <a:pt x="7764489" y="590613"/>
                  <a:pt x="7807957" y="609260"/>
                </a:cubicBezTo>
                <a:lnTo>
                  <a:pt x="7823624" y="618028"/>
                </a:lnTo>
                <a:lnTo>
                  <a:pt x="7823624" y="1356037"/>
                </a:lnTo>
                <a:lnTo>
                  <a:pt x="7783921" y="1367061"/>
                </a:lnTo>
                <a:cubicBezTo>
                  <a:pt x="7751926" y="1371702"/>
                  <a:pt x="7718882" y="1370985"/>
                  <a:pt x="7685829" y="1364631"/>
                </a:cubicBezTo>
                <a:cubicBezTo>
                  <a:pt x="7641760" y="1356162"/>
                  <a:pt x="7597675" y="1337676"/>
                  <a:pt x="7556041" y="1308528"/>
                </a:cubicBezTo>
                <a:cubicBezTo>
                  <a:pt x="7389499" y="1191936"/>
                  <a:pt x="7325207" y="948898"/>
                  <a:pt x="7412440" y="765688"/>
                </a:cubicBezTo>
                <a:cubicBezTo>
                  <a:pt x="7466961" y="651183"/>
                  <a:pt x="7567768" y="587147"/>
                  <a:pt x="7676365" y="583688"/>
                </a:cubicBezTo>
                <a:close/>
                <a:moveTo>
                  <a:pt x="7062857" y="396783"/>
                </a:moveTo>
                <a:cubicBezTo>
                  <a:pt x="7084657" y="400973"/>
                  <a:pt x="7106463" y="410117"/>
                  <a:pt x="7127059" y="424535"/>
                </a:cubicBezTo>
                <a:cubicBezTo>
                  <a:pt x="7209442" y="482209"/>
                  <a:pt x="7241245" y="602433"/>
                  <a:pt x="7198094" y="693059"/>
                </a:cubicBezTo>
                <a:cubicBezTo>
                  <a:pt x="7176519" y="738373"/>
                  <a:pt x="7140289" y="767709"/>
                  <a:pt x="7099157" y="778505"/>
                </a:cubicBezTo>
                <a:cubicBezTo>
                  <a:pt x="7078590" y="783905"/>
                  <a:pt x="7056797" y="784670"/>
                  <a:pt x="7034998" y="780480"/>
                </a:cubicBezTo>
                <a:cubicBezTo>
                  <a:pt x="7013198" y="776289"/>
                  <a:pt x="6991391" y="767146"/>
                  <a:pt x="6970795" y="752727"/>
                </a:cubicBezTo>
                <a:cubicBezTo>
                  <a:pt x="6888412" y="695052"/>
                  <a:pt x="6856608" y="574829"/>
                  <a:pt x="6899760" y="484203"/>
                </a:cubicBezTo>
                <a:cubicBezTo>
                  <a:pt x="6932124" y="416232"/>
                  <a:pt x="6997458" y="384213"/>
                  <a:pt x="7062857" y="396783"/>
                </a:cubicBezTo>
                <a:close/>
                <a:moveTo>
                  <a:pt x="1780739" y="1190"/>
                </a:moveTo>
                <a:cubicBezTo>
                  <a:pt x="2129768" y="14988"/>
                  <a:pt x="2488852" y="148495"/>
                  <a:pt x="2850847" y="384530"/>
                </a:cubicBezTo>
                <a:cubicBezTo>
                  <a:pt x="3184362" y="601036"/>
                  <a:pt x="3487788" y="901267"/>
                  <a:pt x="3809413" y="1153764"/>
                </a:cubicBezTo>
                <a:cubicBezTo>
                  <a:pt x="4262448" y="1508236"/>
                  <a:pt x="4750558" y="1545992"/>
                  <a:pt x="5160376" y="1003825"/>
                </a:cubicBezTo>
                <a:cubicBezTo>
                  <a:pt x="5313232" y="801671"/>
                  <a:pt x="5481196" y="587300"/>
                  <a:pt x="5677238" y="480424"/>
                </a:cubicBezTo>
                <a:cubicBezTo>
                  <a:pt x="6182723" y="204840"/>
                  <a:pt x="6667481" y="431193"/>
                  <a:pt x="7082965" y="1065272"/>
                </a:cubicBezTo>
                <a:cubicBezTo>
                  <a:pt x="7249706" y="1319645"/>
                  <a:pt x="7421998" y="1601453"/>
                  <a:pt x="7687818" y="1625585"/>
                </a:cubicBezTo>
                <a:lnTo>
                  <a:pt x="7823624" y="1633445"/>
                </a:lnTo>
                <a:lnTo>
                  <a:pt x="7823624" y="5505810"/>
                </a:lnTo>
                <a:lnTo>
                  <a:pt x="1419133" y="5505810"/>
                </a:lnTo>
                <a:lnTo>
                  <a:pt x="1422753" y="5488656"/>
                </a:lnTo>
                <a:cubicBezTo>
                  <a:pt x="1462649" y="5312984"/>
                  <a:pt x="1506176" y="5138278"/>
                  <a:pt x="1543078" y="4961644"/>
                </a:cubicBezTo>
                <a:cubicBezTo>
                  <a:pt x="1609806" y="4640258"/>
                  <a:pt x="1539760" y="4343419"/>
                  <a:pt x="1334564" y="4133160"/>
                </a:cubicBezTo>
                <a:cubicBezTo>
                  <a:pt x="1117562" y="3910930"/>
                  <a:pt x="900716" y="3685928"/>
                  <a:pt x="670875" y="3489628"/>
                </a:cubicBezTo>
                <a:cubicBezTo>
                  <a:pt x="-321639" y="2642174"/>
                  <a:pt x="-67393" y="1165752"/>
                  <a:pt x="499515" y="578153"/>
                </a:cubicBezTo>
                <a:cubicBezTo>
                  <a:pt x="899852" y="163598"/>
                  <a:pt x="1331986" y="-16550"/>
                  <a:pt x="1780739" y="11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DB355F-2449-7A2F-CE9E-A7082D260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3"/>
            <a:ext cx="10972800" cy="1570804"/>
          </a:xfrm>
        </p:spPr>
        <p:txBody>
          <a:bodyPr>
            <a:normAutofit/>
          </a:bodyPr>
          <a:lstStyle/>
          <a:p>
            <a:r>
              <a:rPr lang="en-US" b="1" dirty="0"/>
              <a:t>Export Data Settings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EB229-973A-2AD9-12C6-6BECB8B7D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397689"/>
            <a:ext cx="3750023" cy="3445893"/>
          </a:xfrm>
        </p:spPr>
        <p:txBody>
          <a:bodyPr>
            <a:normAutofit/>
          </a:bodyPr>
          <a:lstStyle/>
          <a:p>
            <a:r>
              <a:rPr lang="en-US" dirty="0"/>
              <a:t>This page is the </a:t>
            </a:r>
            <a:r>
              <a:rPr lang="en-US" b="1" dirty="0"/>
              <a:t>Export Data Settings</a:t>
            </a:r>
            <a:r>
              <a:rPr lang="en-US" dirty="0"/>
              <a:t> section of a </a:t>
            </a:r>
            <a:r>
              <a:rPr lang="en-US" b="1" dirty="0"/>
              <a:t>Lab Analytics Dashboard</a:t>
            </a:r>
            <a:r>
              <a:rPr lang="en-US" dirty="0"/>
              <a:t>, allowing users to export lab data in CSV format and manage data retention and sharing policies. It provides options to save settings and toggle data-sharing preferences.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AF37F-712E-214C-7720-9F2520B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640" y="2636356"/>
            <a:ext cx="4922703" cy="344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9787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6BDF4D-4826-490A-8307-7247A295E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E0FF4CF-25CB-4537-9BBF-28B36C76B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5328" y="1352190"/>
            <a:ext cx="7823624" cy="5505810"/>
          </a:xfrm>
          <a:custGeom>
            <a:avLst/>
            <a:gdLst>
              <a:gd name="connsiteX0" fmla="*/ 7676365 w 7823624"/>
              <a:gd name="connsiteY0" fmla="*/ 583688 h 5505810"/>
              <a:gd name="connsiteX1" fmla="*/ 7807957 w 7823624"/>
              <a:gd name="connsiteY1" fmla="*/ 609260 h 5505810"/>
              <a:gd name="connsiteX2" fmla="*/ 7823624 w 7823624"/>
              <a:gd name="connsiteY2" fmla="*/ 618028 h 5505810"/>
              <a:gd name="connsiteX3" fmla="*/ 7823624 w 7823624"/>
              <a:gd name="connsiteY3" fmla="*/ 1356037 h 5505810"/>
              <a:gd name="connsiteX4" fmla="*/ 7783921 w 7823624"/>
              <a:gd name="connsiteY4" fmla="*/ 1367061 h 5505810"/>
              <a:gd name="connsiteX5" fmla="*/ 7685829 w 7823624"/>
              <a:gd name="connsiteY5" fmla="*/ 1364631 h 5505810"/>
              <a:gd name="connsiteX6" fmla="*/ 7556041 w 7823624"/>
              <a:gd name="connsiteY6" fmla="*/ 1308528 h 5505810"/>
              <a:gd name="connsiteX7" fmla="*/ 7412440 w 7823624"/>
              <a:gd name="connsiteY7" fmla="*/ 765688 h 5505810"/>
              <a:gd name="connsiteX8" fmla="*/ 7676365 w 7823624"/>
              <a:gd name="connsiteY8" fmla="*/ 583688 h 5505810"/>
              <a:gd name="connsiteX9" fmla="*/ 7062857 w 7823624"/>
              <a:gd name="connsiteY9" fmla="*/ 396783 h 5505810"/>
              <a:gd name="connsiteX10" fmla="*/ 7127059 w 7823624"/>
              <a:gd name="connsiteY10" fmla="*/ 424535 h 5505810"/>
              <a:gd name="connsiteX11" fmla="*/ 7198094 w 7823624"/>
              <a:gd name="connsiteY11" fmla="*/ 693059 h 5505810"/>
              <a:gd name="connsiteX12" fmla="*/ 7099157 w 7823624"/>
              <a:gd name="connsiteY12" fmla="*/ 778505 h 5505810"/>
              <a:gd name="connsiteX13" fmla="*/ 7034998 w 7823624"/>
              <a:gd name="connsiteY13" fmla="*/ 780480 h 5505810"/>
              <a:gd name="connsiteX14" fmla="*/ 6970795 w 7823624"/>
              <a:gd name="connsiteY14" fmla="*/ 752727 h 5505810"/>
              <a:gd name="connsiteX15" fmla="*/ 6899760 w 7823624"/>
              <a:gd name="connsiteY15" fmla="*/ 484203 h 5505810"/>
              <a:gd name="connsiteX16" fmla="*/ 7062857 w 7823624"/>
              <a:gd name="connsiteY16" fmla="*/ 396783 h 5505810"/>
              <a:gd name="connsiteX17" fmla="*/ 1780739 w 7823624"/>
              <a:gd name="connsiteY17" fmla="*/ 1190 h 5505810"/>
              <a:gd name="connsiteX18" fmla="*/ 2850847 w 7823624"/>
              <a:gd name="connsiteY18" fmla="*/ 384530 h 5505810"/>
              <a:gd name="connsiteX19" fmla="*/ 3809413 w 7823624"/>
              <a:gd name="connsiteY19" fmla="*/ 1153764 h 5505810"/>
              <a:gd name="connsiteX20" fmla="*/ 5160376 w 7823624"/>
              <a:gd name="connsiteY20" fmla="*/ 1003825 h 5505810"/>
              <a:gd name="connsiteX21" fmla="*/ 5677238 w 7823624"/>
              <a:gd name="connsiteY21" fmla="*/ 480424 h 5505810"/>
              <a:gd name="connsiteX22" fmla="*/ 7082965 w 7823624"/>
              <a:gd name="connsiteY22" fmla="*/ 1065272 h 5505810"/>
              <a:gd name="connsiteX23" fmla="*/ 7687818 w 7823624"/>
              <a:gd name="connsiteY23" fmla="*/ 1625585 h 5505810"/>
              <a:gd name="connsiteX24" fmla="*/ 7823624 w 7823624"/>
              <a:gd name="connsiteY24" fmla="*/ 1633445 h 5505810"/>
              <a:gd name="connsiteX25" fmla="*/ 7823624 w 7823624"/>
              <a:gd name="connsiteY25" fmla="*/ 5505810 h 5505810"/>
              <a:gd name="connsiteX26" fmla="*/ 1419133 w 7823624"/>
              <a:gd name="connsiteY26" fmla="*/ 5505810 h 5505810"/>
              <a:gd name="connsiteX27" fmla="*/ 1422753 w 7823624"/>
              <a:gd name="connsiteY27" fmla="*/ 5488656 h 5505810"/>
              <a:gd name="connsiteX28" fmla="*/ 1543078 w 7823624"/>
              <a:gd name="connsiteY28" fmla="*/ 4961644 h 5505810"/>
              <a:gd name="connsiteX29" fmla="*/ 1334564 w 7823624"/>
              <a:gd name="connsiteY29" fmla="*/ 4133160 h 5505810"/>
              <a:gd name="connsiteX30" fmla="*/ 670875 w 7823624"/>
              <a:gd name="connsiteY30" fmla="*/ 3489628 h 5505810"/>
              <a:gd name="connsiteX31" fmla="*/ 499515 w 7823624"/>
              <a:gd name="connsiteY31" fmla="*/ 578153 h 5505810"/>
              <a:gd name="connsiteX32" fmla="*/ 1780739 w 7823624"/>
              <a:gd name="connsiteY32" fmla="*/ 1190 h 5505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823624" h="5505810">
                <a:moveTo>
                  <a:pt x="7676365" y="583688"/>
                </a:moveTo>
                <a:cubicBezTo>
                  <a:pt x="7719804" y="582304"/>
                  <a:pt x="7764489" y="590613"/>
                  <a:pt x="7807957" y="609260"/>
                </a:cubicBezTo>
                <a:lnTo>
                  <a:pt x="7823624" y="618028"/>
                </a:lnTo>
                <a:lnTo>
                  <a:pt x="7823624" y="1356037"/>
                </a:lnTo>
                <a:lnTo>
                  <a:pt x="7783921" y="1367061"/>
                </a:lnTo>
                <a:cubicBezTo>
                  <a:pt x="7751926" y="1371702"/>
                  <a:pt x="7718882" y="1370985"/>
                  <a:pt x="7685829" y="1364631"/>
                </a:cubicBezTo>
                <a:cubicBezTo>
                  <a:pt x="7641760" y="1356162"/>
                  <a:pt x="7597675" y="1337676"/>
                  <a:pt x="7556041" y="1308528"/>
                </a:cubicBezTo>
                <a:cubicBezTo>
                  <a:pt x="7389499" y="1191936"/>
                  <a:pt x="7325207" y="948898"/>
                  <a:pt x="7412440" y="765688"/>
                </a:cubicBezTo>
                <a:cubicBezTo>
                  <a:pt x="7466961" y="651183"/>
                  <a:pt x="7567768" y="587147"/>
                  <a:pt x="7676365" y="583688"/>
                </a:cubicBezTo>
                <a:close/>
                <a:moveTo>
                  <a:pt x="7062857" y="396783"/>
                </a:moveTo>
                <a:cubicBezTo>
                  <a:pt x="7084657" y="400973"/>
                  <a:pt x="7106463" y="410117"/>
                  <a:pt x="7127059" y="424535"/>
                </a:cubicBezTo>
                <a:cubicBezTo>
                  <a:pt x="7209442" y="482209"/>
                  <a:pt x="7241245" y="602433"/>
                  <a:pt x="7198094" y="693059"/>
                </a:cubicBezTo>
                <a:cubicBezTo>
                  <a:pt x="7176519" y="738373"/>
                  <a:pt x="7140289" y="767709"/>
                  <a:pt x="7099157" y="778505"/>
                </a:cubicBezTo>
                <a:cubicBezTo>
                  <a:pt x="7078590" y="783905"/>
                  <a:pt x="7056797" y="784670"/>
                  <a:pt x="7034998" y="780480"/>
                </a:cubicBezTo>
                <a:cubicBezTo>
                  <a:pt x="7013198" y="776289"/>
                  <a:pt x="6991391" y="767146"/>
                  <a:pt x="6970795" y="752727"/>
                </a:cubicBezTo>
                <a:cubicBezTo>
                  <a:pt x="6888412" y="695052"/>
                  <a:pt x="6856608" y="574829"/>
                  <a:pt x="6899760" y="484203"/>
                </a:cubicBezTo>
                <a:cubicBezTo>
                  <a:pt x="6932124" y="416232"/>
                  <a:pt x="6997458" y="384213"/>
                  <a:pt x="7062857" y="396783"/>
                </a:cubicBezTo>
                <a:close/>
                <a:moveTo>
                  <a:pt x="1780739" y="1190"/>
                </a:moveTo>
                <a:cubicBezTo>
                  <a:pt x="2129768" y="14988"/>
                  <a:pt x="2488852" y="148495"/>
                  <a:pt x="2850847" y="384530"/>
                </a:cubicBezTo>
                <a:cubicBezTo>
                  <a:pt x="3184362" y="601036"/>
                  <a:pt x="3487788" y="901267"/>
                  <a:pt x="3809413" y="1153764"/>
                </a:cubicBezTo>
                <a:cubicBezTo>
                  <a:pt x="4262448" y="1508236"/>
                  <a:pt x="4750558" y="1545992"/>
                  <a:pt x="5160376" y="1003825"/>
                </a:cubicBezTo>
                <a:cubicBezTo>
                  <a:pt x="5313232" y="801671"/>
                  <a:pt x="5481196" y="587300"/>
                  <a:pt x="5677238" y="480424"/>
                </a:cubicBezTo>
                <a:cubicBezTo>
                  <a:pt x="6182723" y="204840"/>
                  <a:pt x="6667481" y="431193"/>
                  <a:pt x="7082965" y="1065272"/>
                </a:cubicBezTo>
                <a:cubicBezTo>
                  <a:pt x="7249706" y="1319645"/>
                  <a:pt x="7421998" y="1601453"/>
                  <a:pt x="7687818" y="1625585"/>
                </a:cubicBezTo>
                <a:lnTo>
                  <a:pt x="7823624" y="1633445"/>
                </a:lnTo>
                <a:lnTo>
                  <a:pt x="7823624" y="5505810"/>
                </a:lnTo>
                <a:lnTo>
                  <a:pt x="1419133" y="5505810"/>
                </a:lnTo>
                <a:lnTo>
                  <a:pt x="1422753" y="5488656"/>
                </a:lnTo>
                <a:cubicBezTo>
                  <a:pt x="1462649" y="5312984"/>
                  <a:pt x="1506176" y="5138278"/>
                  <a:pt x="1543078" y="4961644"/>
                </a:cubicBezTo>
                <a:cubicBezTo>
                  <a:pt x="1609806" y="4640258"/>
                  <a:pt x="1539760" y="4343419"/>
                  <a:pt x="1334564" y="4133160"/>
                </a:cubicBezTo>
                <a:cubicBezTo>
                  <a:pt x="1117562" y="3910930"/>
                  <a:pt x="900716" y="3685928"/>
                  <a:pt x="670875" y="3489628"/>
                </a:cubicBezTo>
                <a:cubicBezTo>
                  <a:pt x="-321639" y="2642174"/>
                  <a:pt x="-67393" y="1165752"/>
                  <a:pt x="499515" y="578153"/>
                </a:cubicBezTo>
                <a:cubicBezTo>
                  <a:pt x="899852" y="163598"/>
                  <a:pt x="1331986" y="-16550"/>
                  <a:pt x="1780739" y="11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4C729-445A-96F5-F92B-9D66CEBFB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3"/>
            <a:ext cx="10972800" cy="1570804"/>
          </a:xfrm>
        </p:spPr>
        <p:txBody>
          <a:bodyPr>
            <a:normAutofit/>
          </a:bodyPr>
          <a:lstStyle/>
          <a:p>
            <a:r>
              <a:rPr lang="en-US" b="1" dirty="0"/>
              <a:t>Notifications Settings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2C5F0-D059-2D35-10DD-BF0EC81DE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397689"/>
            <a:ext cx="3750023" cy="3445893"/>
          </a:xfrm>
        </p:spPr>
        <p:txBody>
          <a:bodyPr>
            <a:normAutofit/>
          </a:bodyPr>
          <a:lstStyle/>
          <a:p>
            <a:r>
              <a:rPr lang="en-US" dirty="0"/>
              <a:t>This page is the </a:t>
            </a:r>
            <a:r>
              <a:rPr lang="en-US" b="1" dirty="0"/>
              <a:t>Notifications Settings</a:t>
            </a:r>
            <a:r>
              <a:rPr lang="en-US" dirty="0"/>
              <a:t> section of the </a:t>
            </a:r>
            <a:r>
              <a:rPr lang="en-US" b="1" dirty="0"/>
              <a:t>Lab Analytics Dashboard</a:t>
            </a:r>
            <a:r>
              <a:rPr lang="en-US" dirty="0"/>
              <a:t>, where users can enable or disable alerts for sample processing, sample failures, and system maintenance. Users can save their preferences after adjusting notification settings.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BD8BE-AA3F-E708-89AB-F9FDBC2F0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822" y="2636356"/>
            <a:ext cx="4836339" cy="344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1825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E15DF-FAEE-AD84-0B69-22CD0979F4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212211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86E49-7A7F-5344-0786-10B55F6D3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9B3C7-1321-9AE6-95B9-FA0B42E14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 Statement</a:t>
            </a:r>
          </a:p>
        </p:txBody>
      </p:sp>
      <p:pic>
        <p:nvPicPr>
          <p:cNvPr id="5" name="Picture 4" descr="Two posters of a person and person in lab coats">
            <a:extLst>
              <a:ext uri="{FF2B5EF4-FFF2-40B4-BE49-F238E27FC236}">
                <a16:creationId xmlns:a16="http://schemas.microsoft.com/office/drawing/2014/main" id="{D0011D2A-5182-4FFE-B00D-CC311D0A6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94" y="2261419"/>
            <a:ext cx="4577825" cy="37642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5CFBAA-BFF0-EE78-E527-C13DB77CB173}"/>
              </a:ext>
            </a:extLst>
          </p:cNvPr>
          <p:cNvSpPr txBox="1"/>
          <p:nvPr/>
        </p:nvSpPr>
        <p:spPr>
          <a:xfrm>
            <a:off x="481781" y="2781610"/>
            <a:ext cx="6096000" cy="272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900"/>
              </a:spcBef>
              <a:spcAft>
                <a:spcPts val="900"/>
              </a:spcAft>
              <a:buNone/>
            </a:pPr>
            <a:r>
              <a:rPr lang="en-US" b="1" i="0" dirty="0">
                <a:solidFill>
                  <a:srgbClr val="2C2C36"/>
                </a:solidFill>
                <a:effectLst/>
                <a:latin typeface="system-ui"/>
              </a:rPr>
              <a:t>Inter-Observer Variability</a:t>
            </a:r>
          </a:p>
          <a:p>
            <a:pPr algn="l">
              <a:spcBef>
                <a:spcPts val="900"/>
              </a:spcBef>
              <a:spcAft>
                <a:spcPts val="900"/>
              </a:spcAft>
            </a:pPr>
            <a:r>
              <a:rPr lang="en-US" b="0" i="0" dirty="0">
                <a:solidFill>
                  <a:srgbClr val="111827"/>
                </a:solidFill>
                <a:effectLst/>
                <a:latin typeface="system-ui"/>
              </a:rPr>
              <a:t>- Definition: </a:t>
            </a:r>
            <a:r>
              <a:rPr lang="en-US" b="0" i="0" dirty="0">
                <a:solidFill>
                  <a:srgbClr val="2C2C36"/>
                </a:solidFill>
                <a:effectLst/>
                <a:latin typeface="system-ui"/>
              </a:rPr>
              <a:t>Differences in results or interpretations between </a:t>
            </a:r>
            <a:r>
              <a:rPr lang="en-US" b="0" i="0" dirty="0">
                <a:solidFill>
                  <a:srgbClr val="111827"/>
                </a:solidFill>
                <a:effectLst/>
                <a:latin typeface="system-ui"/>
              </a:rPr>
              <a:t>different observers </a:t>
            </a:r>
            <a:r>
              <a:rPr lang="en-US" b="0" i="0" dirty="0">
                <a:solidFill>
                  <a:srgbClr val="2C2C36"/>
                </a:solidFill>
                <a:effectLst/>
                <a:latin typeface="system-ui"/>
              </a:rPr>
              <a:t>(e.g., lab technicians or clinicians) analyzing the same sample.</a:t>
            </a:r>
          </a:p>
          <a:p>
            <a:pPr algn="l">
              <a:spcBef>
                <a:spcPts val="900"/>
              </a:spcBef>
              <a:spcAft>
                <a:spcPts val="900"/>
              </a:spcAft>
              <a:buNone/>
            </a:pPr>
            <a:r>
              <a:rPr lang="en-US" b="1" i="0" dirty="0">
                <a:solidFill>
                  <a:srgbClr val="2C2C36"/>
                </a:solidFill>
                <a:effectLst/>
                <a:latin typeface="system-ui"/>
              </a:rPr>
              <a:t>Intra-Observer Variability</a:t>
            </a:r>
          </a:p>
          <a:p>
            <a:pPr algn="l">
              <a:spcBef>
                <a:spcPts val="900"/>
              </a:spcBef>
              <a:spcAft>
                <a:spcPts val="900"/>
              </a:spcAft>
            </a:pPr>
            <a:r>
              <a:rPr lang="en-US" b="0" i="0" dirty="0">
                <a:solidFill>
                  <a:srgbClr val="111827"/>
                </a:solidFill>
                <a:effectLst/>
                <a:latin typeface="system-ui"/>
              </a:rPr>
              <a:t>- Definition: </a:t>
            </a:r>
            <a:r>
              <a:rPr lang="en-US" b="0" i="0" dirty="0">
                <a:solidFill>
                  <a:srgbClr val="2C2C36"/>
                </a:solidFill>
                <a:effectLst/>
                <a:latin typeface="system-ui"/>
              </a:rPr>
              <a:t>Differences in results when the </a:t>
            </a:r>
            <a:r>
              <a:rPr lang="en-US" b="0" i="0" dirty="0">
                <a:solidFill>
                  <a:srgbClr val="111827"/>
                </a:solidFill>
                <a:effectLst/>
                <a:latin typeface="system-ui"/>
              </a:rPr>
              <a:t>same observer </a:t>
            </a:r>
            <a:r>
              <a:rPr lang="en-US" b="0" i="0" dirty="0">
                <a:solidFill>
                  <a:srgbClr val="2C2C36"/>
                </a:solidFill>
                <a:effectLst/>
                <a:latin typeface="system-ui"/>
              </a:rPr>
              <a:t>analyzes the same sample at </a:t>
            </a:r>
            <a:r>
              <a:rPr lang="en-US" b="0" i="0" dirty="0">
                <a:solidFill>
                  <a:srgbClr val="111827"/>
                </a:solidFill>
                <a:effectLst/>
                <a:latin typeface="system-ui"/>
              </a:rPr>
              <a:t>different times </a:t>
            </a:r>
            <a:r>
              <a:rPr lang="en-US" b="0" i="0" dirty="0">
                <a:solidFill>
                  <a:srgbClr val="2C2C36"/>
                </a:solidFill>
                <a:effectLst/>
                <a:latin typeface="system-u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9660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EEC72-957A-9E86-42ED-0E1563257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DAEC5-0970-3263-14C3-C6C6C09CB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It 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B2452E-E719-314F-DA87-7770D17FE419}"/>
              </a:ext>
            </a:extLst>
          </p:cNvPr>
          <p:cNvSpPr txBox="1"/>
          <p:nvPr/>
        </p:nvSpPr>
        <p:spPr>
          <a:xfrm>
            <a:off x="609600" y="2917722"/>
            <a:ext cx="581712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latin typeface="+mj-lt"/>
              </a:rPr>
              <a:t>The ways to define sperm types:</a:t>
            </a:r>
          </a:p>
          <a:p>
            <a:pPr lvl="1"/>
            <a:r>
              <a:rPr lang="en-US" b="1" dirty="0">
                <a:latin typeface="+mj-lt"/>
              </a:rPr>
              <a:t>Morphology : </a:t>
            </a:r>
            <a:r>
              <a:rPr lang="en-US" dirty="0">
                <a:latin typeface="+mj-lt"/>
              </a:rPr>
              <a:t>The shape and structure of sperm cells (head, midpiece, tail). Abnormal shapes are classified separately (e.g., double heads, bent tails).</a:t>
            </a:r>
          </a:p>
          <a:p>
            <a:pPr lvl="1"/>
            <a:r>
              <a:rPr lang="en-US" b="1" dirty="0">
                <a:latin typeface="+mj-lt"/>
              </a:rPr>
              <a:t>Concentration : </a:t>
            </a:r>
            <a:r>
              <a:rPr lang="en-US" dirty="0">
                <a:latin typeface="+mj-lt"/>
              </a:rPr>
              <a:t>The number of sperm cells per milliliter of semen. This defines if the sample is normal or oligospermic (low count).</a:t>
            </a:r>
            <a:endParaRPr lang="en-US" b="1" dirty="0">
              <a:latin typeface="+mj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D9EEADE-13D7-1728-C2A5-C2590358B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594" y="2688400"/>
            <a:ext cx="3971793" cy="28592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19676F-54E3-B4DF-708E-C7091FEA8553}"/>
              </a:ext>
            </a:extLst>
          </p:cNvPr>
          <p:cNvSpPr txBox="1"/>
          <p:nvPr/>
        </p:nvSpPr>
        <p:spPr>
          <a:xfrm>
            <a:off x="4777693" y="2031202"/>
            <a:ext cx="2636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We Focus on the Head</a:t>
            </a:r>
          </a:p>
        </p:txBody>
      </p:sp>
    </p:spTree>
    <p:extLst>
      <p:ext uri="{BB962C8B-B14F-4D97-AF65-F5344CB8AC3E}">
        <p14:creationId xmlns:p14="http://schemas.microsoft.com/office/powerpoint/2010/main" val="2380447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67F02-3012-B0DB-B89E-D5DA032C6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B57F5-555A-D310-77F3-4D274EA98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Related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4A5E2-F713-2D84-EEC5-F1FE0A44B4B0}"/>
              </a:ext>
            </a:extLst>
          </p:cNvPr>
          <p:cNvSpPr txBox="1"/>
          <p:nvPr/>
        </p:nvSpPr>
        <p:spPr>
          <a:xfrm>
            <a:off x="452284" y="2757322"/>
            <a:ext cx="564371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900"/>
              </a:spcBef>
              <a:spcAft>
                <a:spcPts val="900"/>
              </a:spcAft>
            </a:pPr>
            <a:r>
              <a:rPr lang="en-US" b="1" dirty="0">
                <a:solidFill>
                  <a:srgbClr val="111827"/>
                </a:solidFill>
                <a:latin typeface="system-ui"/>
              </a:rPr>
              <a:t>Methodologies Used Before:</a:t>
            </a:r>
            <a:endParaRPr lang="en-US" b="1" i="0" dirty="0">
              <a:solidFill>
                <a:srgbClr val="111827"/>
              </a:solidFill>
              <a:effectLst/>
              <a:latin typeface="system-ui"/>
            </a:endParaRPr>
          </a:p>
          <a:p>
            <a:pPr algn="l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827"/>
                </a:solidFill>
                <a:effectLst/>
                <a:latin typeface="system-ui"/>
              </a:rPr>
              <a:t> Early ML Approaches Rely on Handcrafted Features (KNN, PCA, Fourier Descriptors)</a:t>
            </a:r>
          </a:p>
          <a:p>
            <a:pPr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827"/>
                </a:solidFill>
                <a:effectLst/>
                <a:latin typeface="system-ui"/>
              </a:rPr>
              <a:t> Limited Generalization Due to Manual Feature Extraction</a:t>
            </a:r>
            <a:endParaRPr lang="en-US" b="0" i="0" dirty="0">
              <a:solidFill>
                <a:srgbClr val="2C2C36"/>
              </a:solidFill>
              <a:effectLst/>
              <a:latin typeface="system-ui"/>
            </a:endParaRPr>
          </a:p>
          <a:p>
            <a:pPr algn="l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827"/>
                </a:solidFill>
                <a:effectLst/>
                <a:latin typeface="system-ui"/>
              </a:rPr>
              <a:t> YOLO-Based Models Struggle with Low-Quality Images and Small Objects</a:t>
            </a:r>
            <a:endParaRPr lang="en-US" b="0" i="0" dirty="0">
              <a:solidFill>
                <a:srgbClr val="2C2C36"/>
              </a:solidFill>
              <a:effectLst/>
              <a:latin typeface="system-ui"/>
            </a:endParaRPr>
          </a:p>
          <a:p>
            <a:pPr algn="l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827"/>
                </a:solidFill>
                <a:effectLst/>
                <a:latin typeface="system-ui"/>
              </a:rPr>
              <a:t> Current CNN Architectures Face Challenges in Real-World Clinical Settings</a:t>
            </a:r>
            <a:endParaRPr lang="en-US" b="0" i="0" dirty="0">
              <a:solidFill>
                <a:srgbClr val="2C2C36"/>
              </a:solidFill>
              <a:effectLst/>
              <a:latin typeface="system-u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689470-ADB7-4F5E-C251-5A2C273747D8}"/>
              </a:ext>
            </a:extLst>
          </p:cNvPr>
          <p:cNvSpPr txBox="1"/>
          <p:nvPr/>
        </p:nvSpPr>
        <p:spPr>
          <a:xfrm>
            <a:off x="6622024" y="2757322"/>
            <a:ext cx="556997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900"/>
              </a:spcBef>
              <a:spcAft>
                <a:spcPts val="900"/>
              </a:spcAft>
            </a:pPr>
            <a:r>
              <a:rPr lang="en-US" b="1" dirty="0">
                <a:solidFill>
                  <a:srgbClr val="111827"/>
                </a:solidFill>
                <a:latin typeface="system-ui"/>
              </a:rPr>
              <a:t>Their Flaws (</a:t>
            </a:r>
            <a:r>
              <a:rPr lang="en-US" b="0" i="0" dirty="0">
                <a:solidFill>
                  <a:srgbClr val="111827"/>
                </a:solidFill>
                <a:effectLst/>
                <a:latin typeface="system-ui"/>
              </a:rPr>
              <a:t>weaknesses) </a:t>
            </a:r>
            <a:r>
              <a:rPr lang="en-US" b="1" dirty="0">
                <a:solidFill>
                  <a:srgbClr val="111827"/>
                </a:solidFill>
                <a:latin typeface="system-ui"/>
              </a:rPr>
              <a:t>:</a:t>
            </a:r>
            <a:endParaRPr lang="en-US" b="1" i="0" dirty="0">
              <a:solidFill>
                <a:srgbClr val="111827"/>
              </a:solidFill>
              <a:effectLst/>
              <a:latin typeface="system-ui"/>
            </a:endParaRPr>
          </a:p>
          <a:p>
            <a:pPr algn="l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827"/>
                </a:solidFill>
                <a:effectLst/>
                <a:latin typeface="system-ui"/>
              </a:rPr>
              <a:t> They only Train on 1-2 Class Types</a:t>
            </a:r>
          </a:p>
          <a:p>
            <a:pPr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11827"/>
                </a:solidFill>
                <a:latin typeface="system-ui"/>
              </a:rPr>
              <a:t> Uses Slow &amp; Classification </a:t>
            </a:r>
            <a:r>
              <a:rPr lang="en-US" dirty="0" err="1">
                <a:solidFill>
                  <a:srgbClr val="111827"/>
                </a:solidFill>
                <a:latin typeface="system-ui"/>
              </a:rPr>
              <a:t>modesl</a:t>
            </a:r>
            <a:r>
              <a:rPr lang="en-US" dirty="0">
                <a:solidFill>
                  <a:srgbClr val="111827"/>
                </a:solidFill>
                <a:latin typeface="system-ui"/>
              </a:rPr>
              <a:t> that is not for real world use ( Research only)</a:t>
            </a:r>
          </a:p>
          <a:p>
            <a:pPr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11827"/>
                </a:solidFill>
                <a:latin typeface="system-ui"/>
              </a:rPr>
              <a:t> They use </a:t>
            </a:r>
            <a:r>
              <a:rPr lang="en-US" dirty="0" err="1">
                <a:solidFill>
                  <a:srgbClr val="111827"/>
                </a:solidFill>
                <a:latin typeface="system-ui"/>
              </a:rPr>
              <a:t>Publicaly</a:t>
            </a:r>
            <a:r>
              <a:rPr lang="en-US" dirty="0">
                <a:solidFill>
                  <a:srgbClr val="111827"/>
                </a:solidFill>
                <a:latin typeface="system-ui"/>
              </a:rPr>
              <a:t> Published Datasets</a:t>
            </a:r>
            <a:endParaRPr lang="en-US" b="0" i="0" dirty="0">
              <a:solidFill>
                <a:srgbClr val="2C2C36"/>
              </a:solidFill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2201497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FB393-F03D-4564-70AA-EB85255EBA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WHAT WE DID…</a:t>
            </a:r>
          </a:p>
        </p:txBody>
      </p:sp>
    </p:spTree>
    <p:extLst>
      <p:ext uri="{BB962C8B-B14F-4D97-AF65-F5344CB8AC3E}">
        <p14:creationId xmlns:p14="http://schemas.microsoft.com/office/powerpoint/2010/main" val="3803693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9B969-1EA8-C2CB-1CEB-AB9C62BD3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BE720-5A5D-77ED-B042-B0ED6FB3C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Dataset Collection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1F2111-909F-16D6-8A22-82F090C72FED}"/>
              </a:ext>
            </a:extLst>
          </p:cNvPr>
          <p:cNvSpPr txBox="1"/>
          <p:nvPr/>
        </p:nvSpPr>
        <p:spPr>
          <a:xfrm>
            <a:off x="452284" y="3121115"/>
            <a:ext cx="67842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900"/>
              </a:spcBef>
              <a:spcAft>
                <a:spcPts val="900"/>
              </a:spcAft>
            </a:pPr>
            <a:r>
              <a:rPr lang="en-US" b="0" i="0" dirty="0">
                <a:solidFill>
                  <a:srgbClr val="2C2C36"/>
                </a:solidFill>
                <a:effectLst/>
                <a:latin typeface="system-ui"/>
              </a:rPr>
              <a:t>The dataset used in this study was collected from </a:t>
            </a:r>
            <a:r>
              <a:rPr lang="en-US" b="0" i="0" dirty="0" err="1">
                <a:solidFill>
                  <a:srgbClr val="111827"/>
                </a:solidFill>
                <a:effectLst/>
                <a:latin typeface="system-ui"/>
              </a:rPr>
              <a:t>Bedaya</a:t>
            </a:r>
            <a:r>
              <a:rPr lang="en-US" b="0" i="0" dirty="0">
                <a:solidFill>
                  <a:srgbClr val="111827"/>
                </a:solidFill>
                <a:effectLst/>
                <a:latin typeface="system-ui"/>
              </a:rPr>
              <a:t> Center </a:t>
            </a:r>
            <a:r>
              <a:rPr lang="en-US" b="0" i="0" dirty="0">
                <a:solidFill>
                  <a:srgbClr val="2C2C36"/>
                </a:solidFill>
                <a:effectLst/>
                <a:latin typeface="system-ui"/>
              </a:rPr>
              <a:t>, a specialized fertility clinic located in [City, Country]. The samples were obtained from patients undergoing routine semen analysis as part of their infertility assessment. A total of </a:t>
            </a:r>
            <a:r>
              <a:rPr lang="en-US" b="1" i="0" dirty="0">
                <a:solidFill>
                  <a:srgbClr val="111827"/>
                </a:solidFill>
                <a:effectLst/>
                <a:latin typeface="system-ui"/>
              </a:rPr>
              <a:t>~4000</a:t>
            </a:r>
            <a:r>
              <a:rPr lang="en-US" b="0" i="0" dirty="0">
                <a:solidFill>
                  <a:srgbClr val="111827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2C2C36"/>
                </a:solidFill>
                <a:effectLst/>
                <a:latin typeface="system-ui"/>
              </a:rPr>
              <a:t>semen samples were collected following standard clinical protocols. From each sample, high-resolution microscopic images of sperm cells were captured using a digital microscope under consistent lighting and magnification conditions (typically 100x oil immersion objective). </a:t>
            </a:r>
          </a:p>
        </p:txBody>
      </p:sp>
      <p:pic>
        <p:nvPicPr>
          <p:cNvPr id="1026" name="Picture 2" descr="لا يتوفر وصف للصورة.">
            <a:extLst>
              <a:ext uri="{FF2B5EF4-FFF2-40B4-BE49-F238E27FC236}">
                <a16:creationId xmlns:a16="http://schemas.microsoft.com/office/drawing/2014/main" id="{7CF7DE8A-6849-B59A-3CFE-EC8479A95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058" y="2701597"/>
            <a:ext cx="2969342" cy="296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019127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Custom 11">
      <a:dk1>
        <a:srgbClr val="262626"/>
      </a:dk1>
      <a:lt1>
        <a:sysClr val="window" lastClr="FFFFFF"/>
      </a:lt1>
      <a:dk2>
        <a:srgbClr val="2F333D"/>
      </a:dk2>
      <a:lt2>
        <a:srgbClr val="E9F3F3"/>
      </a:lt2>
      <a:accent1>
        <a:srgbClr val="1EBE9B"/>
      </a:accent1>
      <a:accent2>
        <a:srgbClr val="FD8686"/>
      </a:accent2>
      <a:accent3>
        <a:srgbClr val="0AC8AD"/>
      </a:accent3>
      <a:accent4>
        <a:srgbClr val="E69500"/>
      </a:accent4>
      <a:accent5>
        <a:srgbClr val="EC4E70"/>
      </a:accent5>
      <a:accent6>
        <a:srgbClr val="794DFF"/>
      </a:accent6>
      <a:hlink>
        <a:srgbClr val="3E8FF1"/>
      </a:hlink>
      <a:folHlink>
        <a:srgbClr val="939393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1097</TotalTime>
  <Words>1778</Words>
  <Application>Microsoft Office PowerPoint</Application>
  <PresentationFormat>Widescreen</PresentationFormat>
  <Paragraphs>190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Aptos</vt:lpstr>
      <vt:lpstr>Aptos (Body)</vt:lpstr>
      <vt:lpstr>Arial</vt:lpstr>
      <vt:lpstr>Avenir Next LT Pro</vt:lpstr>
      <vt:lpstr>Posterama</vt:lpstr>
      <vt:lpstr>system-ui</vt:lpstr>
      <vt:lpstr>Times New Roman</vt:lpstr>
      <vt:lpstr>SplashVTI</vt:lpstr>
      <vt:lpstr>Ai-Powered Medical Lab for Sperm Morphology Detection &amp; Classification</vt:lpstr>
      <vt:lpstr>outline</vt:lpstr>
      <vt:lpstr>INTRODUCTION</vt:lpstr>
      <vt:lpstr>Problem Statement</vt:lpstr>
      <vt:lpstr>Problem Statement</vt:lpstr>
      <vt:lpstr>How It Work</vt:lpstr>
      <vt:lpstr>Related Work</vt:lpstr>
      <vt:lpstr>WHAT WE DID…</vt:lpstr>
      <vt:lpstr>Dataset Collection</vt:lpstr>
      <vt:lpstr>Dataset Annotation</vt:lpstr>
      <vt:lpstr>Dataset Annotation</vt:lpstr>
      <vt:lpstr>Proposed Model (Our Model)</vt:lpstr>
      <vt:lpstr>Our Model</vt:lpstr>
      <vt:lpstr>Model Architecture</vt:lpstr>
      <vt:lpstr>Workflow</vt:lpstr>
      <vt:lpstr>Tools and Libraries </vt:lpstr>
      <vt:lpstr>Desktop Application</vt:lpstr>
      <vt:lpstr>Application idea </vt:lpstr>
      <vt:lpstr>Screenshots</vt:lpstr>
      <vt:lpstr>Screenshots</vt:lpstr>
      <vt:lpstr>Screenshots</vt:lpstr>
      <vt:lpstr>Screenshots</vt:lpstr>
      <vt:lpstr>ChatBot</vt:lpstr>
      <vt:lpstr>Medical Chatbot</vt:lpstr>
      <vt:lpstr>Medical Chatbot</vt:lpstr>
      <vt:lpstr>High-Level  System Overview</vt:lpstr>
      <vt:lpstr>System Features </vt:lpstr>
      <vt:lpstr>Technical Architecture:</vt:lpstr>
      <vt:lpstr>System architecture </vt:lpstr>
      <vt:lpstr>Database Design</vt:lpstr>
      <vt:lpstr>Backend structure</vt:lpstr>
      <vt:lpstr>Demo Flow:</vt:lpstr>
      <vt:lpstr>Frontend</vt:lpstr>
      <vt:lpstr>User Interface (UI)</vt:lpstr>
      <vt:lpstr>User Interface (UI)</vt:lpstr>
      <vt:lpstr>Registration Page</vt:lpstr>
      <vt:lpstr>Analytics Dashboard Page</vt:lpstr>
      <vt:lpstr>Samples Management Page</vt:lpstr>
      <vt:lpstr>Settings Page</vt:lpstr>
      <vt:lpstr>Export Data Settings</vt:lpstr>
      <vt:lpstr>Notifications Settings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MohammedAhmedMohammed</dc:creator>
  <cp:lastModifiedBy>taha shabaan</cp:lastModifiedBy>
  <cp:revision>14</cp:revision>
  <dcterms:created xsi:type="dcterms:W3CDTF">2025-04-26T19:17:51Z</dcterms:created>
  <dcterms:modified xsi:type="dcterms:W3CDTF">2025-05-02T14:50:54Z</dcterms:modified>
</cp:coreProperties>
</file>